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7" r:id="rId2"/>
    <p:sldId id="288" r:id="rId3"/>
    <p:sldId id="326" r:id="rId4"/>
    <p:sldId id="327" r:id="rId5"/>
    <p:sldId id="328" r:id="rId6"/>
    <p:sldId id="329" r:id="rId7"/>
    <p:sldId id="331" r:id="rId8"/>
    <p:sldId id="332" r:id="rId9"/>
    <p:sldId id="333" r:id="rId10"/>
    <p:sldId id="334" r:id="rId11"/>
    <p:sldId id="335" r:id="rId12"/>
    <p:sldId id="336" r:id="rId13"/>
    <p:sldId id="337" r:id="rId14"/>
    <p:sldId id="338" r:id="rId15"/>
    <p:sldId id="330" r:id="rId16"/>
    <p:sldId id="289" r:id="rId17"/>
    <p:sldId id="290" r:id="rId18"/>
    <p:sldId id="271" r:id="rId19"/>
    <p:sldId id="325" r:id="rId20"/>
    <p:sldId id="272" r:id="rId21"/>
    <p:sldId id="273" r:id="rId22"/>
    <p:sldId id="275" r:id="rId23"/>
    <p:sldId id="276" r:id="rId24"/>
    <p:sldId id="277" r:id="rId25"/>
    <p:sldId id="274" r:id="rId26"/>
    <p:sldId id="258" r:id="rId27"/>
    <p:sldId id="259" r:id="rId28"/>
    <p:sldId id="278" r:id="rId29"/>
    <p:sldId id="260" r:id="rId30"/>
    <p:sldId id="262" r:id="rId31"/>
    <p:sldId id="263" r:id="rId32"/>
    <p:sldId id="264" r:id="rId33"/>
    <p:sldId id="316" r:id="rId34"/>
    <p:sldId id="265" r:id="rId35"/>
    <p:sldId id="279" r:id="rId36"/>
    <p:sldId id="266" r:id="rId37"/>
    <p:sldId id="280" r:id="rId38"/>
    <p:sldId id="267" r:id="rId39"/>
    <p:sldId id="317" r:id="rId40"/>
    <p:sldId id="285" r:id="rId41"/>
    <p:sldId id="283" r:id="rId42"/>
    <p:sldId id="284" r:id="rId43"/>
    <p:sldId id="269" r:id="rId44"/>
    <p:sldId id="291" r:id="rId45"/>
    <p:sldId id="292" r:id="rId46"/>
    <p:sldId id="293" r:id="rId47"/>
    <p:sldId id="294" r:id="rId48"/>
    <p:sldId id="295" r:id="rId49"/>
    <p:sldId id="296" r:id="rId50"/>
    <p:sldId id="297" r:id="rId51"/>
    <p:sldId id="268" r:id="rId52"/>
    <p:sldId id="298" r:id="rId53"/>
    <p:sldId id="270" r:id="rId54"/>
    <p:sldId id="299" r:id="rId55"/>
    <p:sldId id="300" r:id="rId56"/>
    <p:sldId id="301" r:id="rId57"/>
    <p:sldId id="302" r:id="rId58"/>
    <p:sldId id="281" r:id="rId59"/>
    <p:sldId id="313" r:id="rId60"/>
    <p:sldId id="314" r:id="rId61"/>
    <p:sldId id="306" r:id="rId62"/>
    <p:sldId id="315" r:id="rId63"/>
    <p:sldId id="303" r:id="rId64"/>
    <p:sldId id="304" r:id="rId65"/>
    <p:sldId id="305" r:id="rId66"/>
    <p:sldId id="307" r:id="rId67"/>
    <p:sldId id="308" r:id="rId68"/>
    <p:sldId id="309" r:id="rId69"/>
    <p:sldId id="310" r:id="rId70"/>
    <p:sldId id="311" r:id="rId71"/>
    <p:sldId id="312" r:id="rId72"/>
    <p:sldId id="319" r:id="rId73"/>
    <p:sldId id="320" r:id="rId74"/>
    <p:sldId id="323" r:id="rId75"/>
    <p:sldId id="324" r:id="rId76"/>
    <p:sldId id="321" r:id="rId77"/>
    <p:sldId id="322" r:id="rId78"/>
    <p:sldId id="339" r:id="rId79"/>
    <p:sldId id="340" r:id="rId80"/>
    <p:sldId id="261" r:id="rId81"/>
    <p:sldId id="31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8F16E6D-E2B5-4324-A03F-5AA3B0350ED3}" type="datetimeFigureOut">
              <a:rPr lang="en-US" smtClean="0"/>
              <a:t>10/16/2021</a:t>
            </a:fld>
            <a:endParaRPr lang="en-US"/>
          </a:p>
        </p:txBody>
      </p:sp>
      <p:sp>
        <p:nvSpPr>
          <p:cNvPr id="16" name="Slide Number Placeholder 15"/>
          <p:cNvSpPr>
            <a:spLocks noGrp="1"/>
          </p:cNvSpPr>
          <p:nvPr>
            <p:ph type="sldNum" sz="quarter" idx="11"/>
          </p:nvPr>
        </p:nvSpPr>
        <p:spPr/>
        <p:txBody>
          <a:bodyPr/>
          <a:lstStyle/>
          <a:p>
            <a:fld id="{253D4FF3-C1B2-4E84-A1DD-C4B5CDE5035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F16E6D-E2B5-4324-A03F-5AA3B0350ED3}"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D4FF3-C1B2-4E84-A1DD-C4B5CDE503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F16E6D-E2B5-4324-A03F-5AA3B0350ED3}"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D4FF3-C1B2-4E84-A1DD-C4B5CDE503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lvl1pPr algn="r" rtl="1">
              <a:defRPr b="1">
                <a:solidFill>
                  <a:schemeClr val="bg1"/>
                </a:solidFill>
                <a:cs typeface="B Compset" panose="00000400000000000000" pitchFamily="2" charset="-78"/>
              </a:defRPr>
            </a:lvl1pPr>
            <a:lvl2pPr algn="r" rtl="1">
              <a:defRPr b="1">
                <a:solidFill>
                  <a:schemeClr val="bg1"/>
                </a:solidFill>
                <a:cs typeface="B Compset" panose="00000400000000000000" pitchFamily="2" charset="-78"/>
              </a:defRPr>
            </a:lvl2pPr>
            <a:lvl3pPr algn="r" rtl="1">
              <a:defRPr b="1">
                <a:solidFill>
                  <a:schemeClr val="bg1"/>
                </a:solidFill>
                <a:cs typeface="B Compset" panose="00000400000000000000" pitchFamily="2" charset="-78"/>
              </a:defRPr>
            </a:lvl3pPr>
            <a:lvl4pPr algn="r" rtl="1">
              <a:defRPr b="1">
                <a:solidFill>
                  <a:schemeClr val="bg1"/>
                </a:solidFill>
                <a:cs typeface="B Compset" panose="00000400000000000000" pitchFamily="2" charset="-78"/>
              </a:defRPr>
            </a:lvl4pPr>
            <a:lvl5pPr algn="r" rtl="1">
              <a:defRPr b="1">
                <a:solidFill>
                  <a:schemeClr val="bg1"/>
                </a:solidFill>
                <a:cs typeface="B Compset"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4" name="Date Placeholder 13"/>
          <p:cNvSpPr>
            <a:spLocks noGrp="1"/>
          </p:cNvSpPr>
          <p:nvPr>
            <p:ph type="dt" sz="half" idx="14"/>
          </p:nvPr>
        </p:nvSpPr>
        <p:spPr/>
        <p:txBody>
          <a:bodyPr/>
          <a:lstStyle/>
          <a:p>
            <a:fld id="{E8F16E6D-E2B5-4324-A03F-5AA3B0350ED3}" type="datetimeFigureOut">
              <a:rPr lang="en-US" smtClean="0"/>
              <a:t>10/16/2021</a:t>
            </a:fld>
            <a:endParaRPr lang="en-US"/>
          </a:p>
        </p:txBody>
      </p:sp>
      <p:sp>
        <p:nvSpPr>
          <p:cNvPr id="15" name="Slide Number Placeholder 14"/>
          <p:cNvSpPr>
            <a:spLocks noGrp="1"/>
          </p:cNvSpPr>
          <p:nvPr>
            <p:ph type="sldNum" sz="quarter" idx="15"/>
          </p:nvPr>
        </p:nvSpPr>
        <p:spPr/>
        <p:txBody>
          <a:bodyPr/>
          <a:lstStyle>
            <a:lvl1pPr algn="ctr">
              <a:defRPr/>
            </a:lvl1pPr>
          </a:lstStyle>
          <a:p>
            <a:fld id="{253D4FF3-C1B2-4E84-A1DD-C4B5CDE5035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lvl1pPr algn="r" rtl="1">
              <a:defRPr b="1">
                <a:solidFill>
                  <a:schemeClr val="bg1"/>
                </a:solidFill>
                <a:cs typeface="B Compset" panose="00000400000000000000" pitchFamily="2" charset="-78"/>
              </a:defRPr>
            </a:lvl1pPr>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F16E6D-E2B5-4324-A03F-5AA3B0350ED3}"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D4FF3-C1B2-4E84-A1DD-C4B5CDE5035B}"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5"/>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F16E6D-E2B5-4324-A03F-5AA3B0350ED3}"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D4FF3-C1B2-4E84-A1DD-C4B5CDE5035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53D4FF3-C1B2-4E84-A1DD-C4B5CDE5035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8F16E6D-E2B5-4324-A03F-5AA3B0350ED3}" type="datetimeFigureOut">
              <a:rPr lang="en-US" smtClean="0"/>
              <a:t>10/16/2021</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F16E6D-E2B5-4324-A03F-5AA3B0350ED3}"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D4FF3-C1B2-4E84-A1DD-C4B5CDE5035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16E6D-E2B5-4324-A03F-5AA3B0350ED3}"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D4FF3-C1B2-4E84-A1DD-C4B5CDE503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8F16E6D-E2B5-4324-A03F-5AA3B0350ED3}" type="datetimeFigureOut">
              <a:rPr lang="en-US" smtClean="0"/>
              <a:t>10/16/2021</a:t>
            </a:fld>
            <a:endParaRPr lang="en-US"/>
          </a:p>
        </p:txBody>
      </p:sp>
      <p:sp>
        <p:nvSpPr>
          <p:cNvPr id="9" name="Slide Number Placeholder 8"/>
          <p:cNvSpPr>
            <a:spLocks noGrp="1"/>
          </p:cNvSpPr>
          <p:nvPr>
            <p:ph type="sldNum" sz="quarter" idx="15"/>
          </p:nvPr>
        </p:nvSpPr>
        <p:spPr/>
        <p:txBody>
          <a:bodyPr/>
          <a:lstStyle/>
          <a:p>
            <a:fld id="{253D4FF3-C1B2-4E84-A1DD-C4B5CDE5035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8F16E6D-E2B5-4324-A03F-5AA3B0350ED3}" type="datetimeFigureOut">
              <a:rPr lang="en-US" smtClean="0"/>
              <a:t>10/16/2021</a:t>
            </a:fld>
            <a:endParaRPr lang="en-US"/>
          </a:p>
        </p:txBody>
      </p:sp>
      <p:sp>
        <p:nvSpPr>
          <p:cNvPr id="9" name="Slide Number Placeholder 8"/>
          <p:cNvSpPr>
            <a:spLocks noGrp="1"/>
          </p:cNvSpPr>
          <p:nvPr>
            <p:ph type="sldNum" sz="quarter" idx="11"/>
          </p:nvPr>
        </p:nvSpPr>
        <p:spPr/>
        <p:txBody>
          <a:bodyPr/>
          <a:lstStyle/>
          <a:p>
            <a:fld id="{253D4FF3-C1B2-4E84-A1DD-C4B5CDE5035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E8F16E6D-E2B5-4324-A03F-5AA3B0350ED3}" type="datetimeFigureOut">
              <a:rPr lang="en-US" smtClean="0"/>
              <a:t>10/16/2021</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53D4FF3-C1B2-4E84-A1DD-C4B5CDE5035B}"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dirty="0"/>
              <a:t>Click to edit Master title style</a:t>
            </a: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rtl="1" eaLnBrk="1" latinLnBrk="0" hangingPunct="1">
        <a:spcBef>
          <a:spcPct val="0"/>
        </a:spcBef>
        <a:buNone/>
        <a:defRPr kumimoji="0" lang="en-US" sz="4200" b="1" kern="1200" spc="-100" baseline="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latin typeface="+mj-lt"/>
          <a:ea typeface="+mj-ea"/>
          <a:cs typeface="B Compset" panose="00000400000000000000" pitchFamily="2" charset="-78"/>
        </a:defRPr>
      </a:lvl1pPr>
    </p:titleStyle>
    <p:bodyStyle>
      <a:lvl1pPr marL="274320" indent="-274320" algn="r" rtl="1" eaLnBrk="1" latinLnBrk="0" hangingPunct="1">
        <a:spcBef>
          <a:spcPts val="600"/>
        </a:spcBef>
        <a:buClr>
          <a:schemeClr val="accent2"/>
        </a:buClr>
        <a:buSzPct val="85000"/>
        <a:buFont typeface="Wingdings 2"/>
        <a:buChar char=""/>
        <a:defRPr kumimoji="0" sz="2600" b="1" kern="1200">
          <a:solidFill>
            <a:schemeClr val="bg1"/>
          </a:solidFill>
          <a:latin typeface="+mn-lt"/>
          <a:ea typeface="+mn-ea"/>
          <a:cs typeface="B Compset" panose="00000400000000000000" pitchFamily="2" charset="-78"/>
        </a:defRPr>
      </a:lvl1pPr>
      <a:lvl2pPr marL="640080" indent="-274320" algn="r" rtl="1" eaLnBrk="1" latinLnBrk="0" hangingPunct="1">
        <a:spcBef>
          <a:spcPts val="300"/>
        </a:spcBef>
        <a:buClr>
          <a:schemeClr val="accent2">
            <a:shade val="75000"/>
          </a:schemeClr>
        </a:buClr>
        <a:buSzPct val="85000"/>
        <a:buFont typeface="Wingdings 2"/>
        <a:buChar char=""/>
        <a:defRPr kumimoji="0" sz="2400" b="1" kern="1200">
          <a:solidFill>
            <a:schemeClr val="bg1"/>
          </a:solidFill>
          <a:latin typeface="+mn-lt"/>
          <a:ea typeface="+mn-ea"/>
          <a:cs typeface="B Compset" panose="00000400000000000000" pitchFamily="2" charset="-78"/>
        </a:defRPr>
      </a:lvl2pPr>
      <a:lvl3pPr marL="1005840" indent="-228600" algn="r" rtl="1" eaLnBrk="1" latinLnBrk="0" hangingPunct="1">
        <a:spcBef>
          <a:spcPts val="300"/>
        </a:spcBef>
        <a:buClr>
          <a:schemeClr val="accent2">
            <a:shade val="50000"/>
          </a:schemeClr>
        </a:buClr>
        <a:buSzPct val="85000"/>
        <a:buFont typeface="Wingdings 2"/>
        <a:buChar char=""/>
        <a:defRPr kumimoji="0" sz="2100" b="1" kern="1200">
          <a:solidFill>
            <a:schemeClr val="bg1"/>
          </a:solidFill>
          <a:latin typeface="+mn-lt"/>
          <a:ea typeface="+mn-ea"/>
          <a:cs typeface="B Compset" panose="00000400000000000000" pitchFamily="2" charset="-78"/>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b="1" kern="1200">
          <a:solidFill>
            <a:schemeClr val="bg1"/>
          </a:solidFill>
          <a:latin typeface="+mn-lt"/>
          <a:ea typeface="+mn-ea"/>
          <a:cs typeface="B Compset" panose="00000400000000000000" pitchFamily="2" charset="-78"/>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b="1" kern="1200">
          <a:solidFill>
            <a:schemeClr val="bg1"/>
          </a:solidFill>
          <a:latin typeface="+mn-lt"/>
          <a:ea typeface="+mn-ea"/>
          <a:cs typeface="B Compset" panose="00000400000000000000" pitchFamily="2" charset="-7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rman.academ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mailto:arman@vums.ac.ir"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a-IR" sz="4000" b="1" dirty="0">
                <a:effectLst>
                  <a:outerShdw blurRad="38100" dist="38100" dir="2700000" algn="tl">
                    <a:srgbClr val="000000">
                      <a:alpha val="43137"/>
                    </a:srgbClr>
                  </a:outerShdw>
                </a:effectLst>
                <a:cs typeface="B Compset" panose="00000400000000000000" pitchFamily="2" charset="-78"/>
              </a:rPr>
              <a:t>دانشگاه علوم پزشکی کردستان </a:t>
            </a:r>
          </a:p>
          <a:p>
            <a:r>
              <a:rPr lang="fa-IR" sz="4000" b="1" dirty="0">
                <a:effectLst>
                  <a:outerShdw blurRad="38100" dist="38100" dir="2700000" algn="tl">
                    <a:srgbClr val="000000">
                      <a:alpha val="43137"/>
                    </a:srgbClr>
                  </a:outerShdw>
                </a:effectLst>
                <a:cs typeface="B Compset" panose="00000400000000000000" pitchFamily="2" charset="-78"/>
              </a:rPr>
              <a:t>معاونت آموزشی - مرکز آموش مجازی</a:t>
            </a:r>
          </a:p>
          <a:p>
            <a:r>
              <a:rPr lang="fa-IR" sz="4000" b="1" dirty="0">
                <a:effectLst>
                  <a:outerShdw blurRad="38100" dist="38100" dir="2700000" algn="tl">
                    <a:srgbClr val="000000">
                      <a:alpha val="43137"/>
                    </a:srgbClr>
                  </a:outerShdw>
                </a:effectLst>
                <a:cs typeface="B Compset" panose="00000400000000000000" pitchFamily="2" charset="-78"/>
              </a:rPr>
              <a:t>زمستان 1399</a:t>
            </a:r>
            <a:endParaRPr lang="en-US" sz="4000" b="1" dirty="0">
              <a:effectLst>
                <a:outerShdw blurRad="38100" dist="38100" dir="2700000" algn="tl">
                  <a:srgbClr val="000000">
                    <a:alpha val="43137"/>
                  </a:srgbClr>
                </a:outerShdw>
              </a:effectLst>
              <a:cs typeface="B Compset" panose="00000400000000000000" pitchFamily="2" charset="-78"/>
            </a:endParaRPr>
          </a:p>
        </p:txBody>
      </p:sp>
      <p:sp>
        <p:nvSpPr>
          <p:cNvPr id="2" name="Title 1"/>
          <p:cNvSpPr>
            <a:spLocks noGrp="1"/>
          </p:cNvSpPr>
          <p:nvPr>
            <p:ph type="ctrTitle"/>
          </p:nvPr>
        </p:nvSpPr>
        <p:spPr/>
        <p:txBody>
          <a:bodyPr/>
          <a:lstStyle/>
          <a:p>
            <a:r>
              <a:rPr lang="fa-IR" b="1" dirty="0">
                <a:effectLst>
                  <a:outerShdw blurRad="38100" dist="38100" dir="2700000" algn="tl">
                    <a:srgbClr val="000000">
                      <a:alpha val="43137"/>
                    </a:srgbClr>
                  </a:outerShdw>
                </a:effectLst>
                <a:cs typeface="B Compset" panose="00000400000000000000" pitchFamily="2" charset="-78"/>
              </a:rPr>
              <a:t>بسم الله الرحمن الرحیم</a:t>
            </a:r>
            <a:endParaRPr lang="en-US" b="1" dirty="0">
              <a:effectLst>
                <a:outerShdw blurRad="38100" dist="38100" dir="2700000" algn="tl">
                  <a:srgbClr val="000000">
                    <a:alpha val="43137"/>
                  </a:srgbClr>
                </a:outerShdw>
              </a:effectLst>
              <a:cs typeface="B Compset" panose="00000400000000000000" pitchFamily="2" charset="-78"/>
            </a:endParaRPr>
          </a:p>
        </p:txBody>
      </p:sp>
    </p:spTree>
    <p:extLst>
      <p:ext uri="{BB962C8B-B14F-4D97-AF65-F5344CB8AC3E}">
        <p14:creationId xmlns:p14="http://schemas.microsoft.com/office/powerpoint/2010/main" val="66118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ristine Stanif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3"/>
            <a:ext cx="12192000" cy="6934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2689" y="1828801"/>
            <a:ext cx="7835705" cy="3785652"/>
          </a:xfrm>
          <a:prstGeom prst="rect">
            <a:avLst/>
          </a:prstGeom>
        </p:spPr>
        <p:txBody>
          <a:bodyPr wrap="square">
            <a:spAutoFit/>
          </a:bodyPr>
          <a:lstStyle/>
          <a:p>
            <a:pPr algn="just" rtl="1"/>
            <a:r>
              <a:rPr lang="fa-IR" sz="2400" b="1" dirty="0">
                <a:solidFill>
                  <a:schemeClr val="bg1"/>
                </a:solidFill>
                <a:cs typeface="B Compset" panose="00000400000000000000" pitchFamily="2" charset="-78"/>
              </a:rPr>
              <a:t>انواع موک :</a:t>
            </a:r>
          </a:p>
          <a:p>
            <a:pPr algn="just" rtl="1"/>
            <a:r>
              <a:rPr lang="fa-IR" sz="2400" b="1" dirty="0">
                <a:solidFill>
                  <a:schemeClr val="bg1"/>
                </a:solidFill>
                <a:cs typeface="B Compset" panose="00000400000000000000" pitchFamily="2" charset="-78"/>
              </a:rPr>
              <a:t>1-</a:t>
            </a:r>
            <a:r>
              <a:rPr lang="en-US" sz="2400" b="1" dirty="0">
                <a:solidFill>
                  <a:schemeClr val="bg1"/>
                </a:solidFill>
                <a:cs typeface="B Compset" panose="00000400000000000000" pitchFamily="2" charset="-78"/>
              </a:rPr>
              <a:t> </a:t>
            </a:r>
            <a:r>
              <a:rPr lang="fa-IR" sz="2400" b="1" dirty="0">
                <a:solidFill>
                  <a:schemeClr val="bg1"/>
                </a:solidFill>
                <a:cs typeface="B Compset" panose="00000400000000000000" pitchFamily="2" charset="-78"/>
              </a:rPr>
              <a:t> </a:t>
            </a:r>
            <a:r>
              <a:rPr lang="en-US" sz="2400" b="1" dirty="0" err="1">
                <a:solidFill>
                  <a:schemeClr val="bg1"/>
                </a:solidFill>
                <a:cs typeface="B Compset" panose="00000400000000000000" pitchFamily="2" charset="-78"/>
              </a:rPr>
              <a:t>xMOOCs</a:t>
            </a:r>
            <a:r>
              <a:rPr lang="fa-IR" sz="2400" b="1" dirty="0">
                <a:solidFill>
                  <a:schemeClr val="bg1"/>
                </a:solidFill>
                <a:cs typeface="B Compset" panose="00000400000000000000" pitchFamily="2" charset="-78"/>
              </a:rPr>
              <a:t> (</a:t>
            </a:r>
            <a:r>
              <a:rPr lang="en-US" sz="2400" b="1" dirty="0">
                <a:solidFill>
                  <a:schemeClr val="bg1"/>
                </a:solidFill>
                <a:cs typeface="B Compset" panose="00000400000000000000" pitchFamily="2" charset="-78"/>
              </a:rPr>
              <a:t>extended</a:t>
            </a:r>
            <a:r>
              <a:rPr lang="fa-IR" sz="2400" b="1" dirty="0">
                <a:solidFill>
                  <a:schemeClr val="bg1"/>
                </a:solidFill>
                <a:cs typeface="B Compset" panose="00000400000000000000" pitchFamily="2" charset="-78"/>
              </a:rPr>
              <a:t>)</a:t>
            </a:r>
          </a:p>
          <a:p>
            <a:pPr algn="just" rtl="1"/>
            <a:r>
              <a:rPr lang="fa-IR" sz="2400" b="1" dirty="0">
                <a:solidFill>
                  <a:schemeClr val="bg1"/>
                </a:solidFill>
                <a:cs typeface="B Compset" panose="00000400000000000000" pitchFamily="2" charset="-78"/>
              </a:rPr>
              <a:t>محتوا از یک منبع مرکزی مثل اساتید، مدرسان دانشگاه ها پخش می شود</a:t>
            </a:r>
          </a:p>
          <a:p>
            <a:pPr algn="just" rtl="1"/>
            <a:endParaRPr lang="en-US" sz="2400" b="1" dirty="0">
              <a:solidFill>
                <a:schemeClr val="bg1"/>
              </a:solidFill>
              <a:cs typeface="B Compset" panose="00000400000000000000" pitchFamily="2" charset="-78"/>
            </a:endParaRPr>
          </a:p>
          <a:p>
            <a:pPr algn="just" rtl="1"/>
            <a:r>
              <a:rPr lang="fa-IR" sz="2400" b="1" dirty="0">
                <a:solidFill>
                  <a:schemeClr val="bg1"/>
                </a:solidFill>
                <a:cs typeface="B Compset" panose="00000400000000000000" pitchFamily="2" charset="-78"/>
              </a:rPr>
              <a:t>2- </a:t>
            </a:r>
            <a:r>
              <a:rPr lang="en-US" sz="2400" b="1" dirty="0" err="1">
                <a:solidFill>
                  <a:schemeClr val="bg1"/>
                </a:solidFill>
                <a:cs typeface="B Compset" panose="00000400000000000000" pitchFamily="2" charset="-78"/>
              </a:rPr>
              <a:t>cMOOCs</a:t>
            </a:r>
            <a:r>
              <a:rPr lang="en-US" sz="2400" b="1" dirty="0">
                <a:solidFill>
                  <a:schemeClr val="bg1"/>
                </a:solidFill>
                <a:cs typeface="B Compset" panose="00000400000000000000" pitchFamily="2" charset="-78"/>
              </a:rPr>
              <a:t> </a:t>
            </a:r>
            <a:r>
              <a:rPr lang="fa-IR" sz="2400" b="1" dirty="0">
                <a:solidFill>
                  <a:schemeClr val="bg1"/>
                </a:solidFill>
                <a:cs typeface="B Compset" panose="00000400000000000000" pitchFamily="2" charset="-78"/>
              </a:rPr>
              <a:t> شاخه </a:t>
            </a:r>
            <a:r>
              <a:rPr lang="en-US" sz="2400" b="1" dirty="0" err="1">
                <a:solidFill>
                  <a:schemeClr val="bg1"/>
                </a:solidFill>
                <a:cs typeface="B Compset" panose="00000400000000000000" pitchFamily="2" charset="-78"/>
              </a:rPr>
              <a:t>Connectivist</a:t>
            </a:r>
            <a:r>
              <a:rPr lang="en-US" sz="2400" b="1" dirty="0">
                <a:solidFill>
                  <a:schemeClr val="bg1"/>
                </a:solidFill>
                <a:cs typeface="B Compset" panose="00000400000000000000" pitchFamily="2" charset="-78"/>
              </a:rPr>
              <a:t> </a:t>
            </a:r>
            <a:r>
              <a:rPr lang="fa-IR" sz="2400" b="1" dirty="0">
                <a:solidFill>
                  <a:schemeClr val="bg1"/>
                </a:solidFill>
                <a:cs typeface="B Compset" panose="00000400000000000000" pitchFamily="2" charset="-78"/>
              </a:rPr>
              <a:t>است ،که در کانادا حدود سال 2008 ایجاد شده است و در آن اجتماع و ملاقات های آنلاین خارج از الگوی روش تدریس سنتی به منظور ارتباط و گفتگو و پرسش و پاسخ های مورد علاقه یادگیرنده و مدرس تشکیل می شود در واقع این نوع موک ها بر روی روابط اجتماعی و ارتباطات انسانی تاکید دارند</a:t>
            </a:r>
          </a:p>
          <a:p>
            <a:pPr algn="just" rtl="1"/>
            <a:endParaRPr lang="fa-IR" sz="2400" b="1" dirty="0">
              <a:solidFill>
                <a:schemeClr val="bg1"/>
              </a:solidFill>
              <a:cs typeface="B Compset" panose="00000400000000000000" pitchFamily="2" charset="-78"/>
            </a:endParaRPr>
          </a:p>
        </p:txBody>
      </p:sp>
    </p:spTree>
    <p:extLst>
      <p:ext uri="{BB962C8B-B14F-4D97-AF65-F5344CB8AC3E}">
        <p14:creationId xmlns:p14="http://schemas.microsoft.com/office/powerpoint/2010/main" val="88472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2438401"/>
            <a:ext cx="4572000" cy="646331"/>
          </a:xfrm>
          <a:prstGeom prst="rect">
            <a:avLst/>
          </a:prstGeom>
        </p:spPr>
        <p:txBody>
          <a:bodyPr>
            <a:spAutoFit/>
          </a:bodyPr>
          <a:lstStyle/>
          <a:p>
            <a:pPr algn="ctr" rtl="1"/>
            <a:r>
              <a:rPr lang="fa-IR" sz="3600" b="1" dirty="0">
                <a:solidFill>
                  <a:srgbClr val="FF0000"/>
                </a:solidFill>
                <a:effectLst>
                  <a:outerShdw blurRad="38100" dist="38100" dir="2700000" algn="tl">
                    <a:srgbClr val="000000">
                      <a:alpha val="43137"/>
                    </a:srgbClr>
                  </a:outerShdw>
                </a:effectLst>
                <a:cs typeface="B Compset" panose="00000400000000000000" pitchFamily="2" charset="-78"/>
              </a:rPr>
              <a:t>معایب موک ها</a:t>
            </a:r>
            <a:endParaRPr lang="en-US" sz="3600" b="1" dirty="0">
              <a:solidFill>
                <a:srgbClr val="FF0000"/>
              </a:solidFill>
              <a:effectLst>
                <a:outerShdw blurRad="38100" dist="38100" dir="2700000" algn="tl">
                  <a:srgbClr val="000000">
                    <a:alpha val="43137"/>
                  </a:srgbClr>
                </a:outerShdw>
              </a:effectLst>
              <a:cs typeface="B Compset" panose="00000400000000000000" pitchFamily="2" charset="-78"/>
            </a:endParaRPr>
          </a:p>
        </p:txBody>
      </p:sp>
    </p:spTree>
    <p:extLst>
      <p:ext uri="{BB962C8B-B14F-4D97-AF65-F5344CB8AC3E}">
        <p14:creationId xmlns:p14="http://schemas.microsoft.com/office/powerpoint/2010/main" val="34353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7263" y="1905000"/>
            <a:ext cx="6428934" cy="2677656"/>
          </a:xfrm>
          <a:prstGeom prst="rect">
            <a:avLst/>
          </a:prstGeom>
        </p:spPr>
        <p:txBody>
          <a:bodyPr wrap="square">
            <a:spAutoFit/>
          </a:bodyPr>
          <a:lstStyle/>
          <a:p>
            <a:pPr algn="just" rtl="1"/>
            <a:r>
              <a:rPr lang="fa-IR" sz="2800" b="1" dirty="0">
                <a:solidFill>
                  <a:schemeClr val="bg1"/>
                </a:solidFill>
                <a:cs typeface="B Compset" panose="00000400000000000000" pitchFamily="2" charset="-78"/>
              </a:rPr>
              <a:t>1- محیط کامپیوتری، استقلال فکری و جلوه های خلاقانه را سرکوب می کند. </a:t>
            </a:r>
          </a:p>
          <a:p>
            <a:pPr algn="just" rtl="1"/>
            <a:r>
              <a:rPr lang="fa-IR" sz="2800" b="1" dirty="0">
                <a:solidFill>
                  <a:schemeClr val="bg1"/>
                </a:solidFill>
                <a:cs typeface="B Compset" panose="00000400000000000000" pitchFamily="2" charset="-78"/>
              </a:rPr>
              <a:t>2- هرچند موک ها می توانند در تئوری به کمک یادگیرندگان محروم بیایند اما تاکنون تقرییا تمام شرکت کننده ها از اقشار تحصیل کرده و از کشورهای توسعه یافته بوده اند</a:t>
            </a:r>
            <a:endParaRPr lang="en-US" sz="2800" b="1" dirty="0">
              <a:solidFill>
                <a:schemeClr val="bg1"/>
              </a:solidFill>
              <a:cs typeface="B Compset" panose="00000400000000000000" pitchFamily="2" charset="-78"/>
            </a:endParaRPr>
          </a:p>
        </p:txBody>
      </p:sp>
    </p:spTree>
    <p:extLst>
      <p:ext uri="{BB962C8B-B14F-4D97-AF65-F5344CB8AC3E}">
        <p14:creationId xmlns:p14="http://schemas.microsoft.com/office/powerpoint/2010/main" val="200581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1" y="1905000"/>
            <a:ext cx="6977574" cy="2246769"/>
          </a:xfrm>
          <a:prstGeom prst="rect">
            <a:avLst/>
          </a:prstGeom>
        </p:spPr>
        <p:txBody>
          <a:bodyPr wrap="square">
            <a:spAutoFit/>
          </a:bodyPr>
          <a:lstStyle/>
          <a:p>
            <a:pPr algn="just" rtl="1"/>
            <a:r>
              <a:rPr lang="fa-IR" sz="2800" b="1" dirty="0">
                <a:solidFill>
                  <a:schemeClr val="bg1"/>
                </a:solidFill>
                <a:cs typeface="B Compset" panose="00000400000000000000" pitchFamily="2" charset="-78"/>
              </a:rPr>
              <a:t>3- زیر ساخت های شبکه  و دسترسی به اینترنت که از شروط لازم برای شرکت در این دوره ها می باشد بخصوص در نقاط محروم وجود ندارد</a:t>
            </a:r>
          </a:p>
          <a:p>
            <a:pPr algn="just" rtl="1"/>
            <a:r>
              <a:rPr lang="fa-IR" sz="2800" b="1" dirty="0">
                <a:solidFill>
                  <a:schemeClr val="bg1"/>
                </a:solidFill>
                <a:cs typeface="B Compset" panose="00000400000000000000" pitchFamily="2" charset="-78"/>
              </a:rPr>
              <a:t>4- ارتباط با گروه های سنی متفاوت می تواند در ارتباط یادگیرندگان با همسالان خود تاثیر بگذارد</a:t>
            </a:r>
          </a:p>
        </p:txBody>
      </p:sp>
    </p:spTree>
    <p:extLst>
      <p:ext uri="{BB962C8B-B14F-4D97-AF65-F5344CB8AC3E}">
        <p14:creationId xmlns:p14="http://schemas.microsoft.com/office/powerpoint/2010/main" val="15788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59127" y="1720839"/>
            <a:ext cx="6977575" cy="3539430"/>
          </a:xfrm>
          <a:prstGeom prst="rect">
            <a:avLst/>
          </a:prstGeom>
        </p:spPr>
        <p:txBody>
          <a:bodyPr wrap="square">
            <a:spAutoFit/>
          </a:bodyPr>
          <a:lstStyle/>
          <a:p>
            <a:pPr algn="r" rtl="1"/>
            <a:r>
              <a:rPr lang="fa-IR" sz="2800" b="1" dirty="0">
                <a:solidFill>
                  <a:schemeClr val="bg1"/>
                </a:solidFill>
                <a:cs typeface="B Compset" panose="00000400000000000000" pitchFamily="2" charset="-78"/>
              </a:rPr>
              <a:t>5- یادگیرندگان معمولا عادت دارند که آموزش های خود را بصورت سنتی دریافت کنند و اگر قرار باشد بصورت ناگهانی به شکل موک ارائه شود بازدهی لازم را نخواهد داشت</a:t>
            </a:r>
          </a:p>
          <a:p>
            <a:pPr algn="just" rtl="1"/>
            <a:endParaRPr lang="fa-IR" sz="2800" b="1" dirty="0">
              <a:solidFill>
                <a:schemeClr val="bg1"/>
              </a:solidFill>
              <a:cs typeface="B Compset" panose="00000400000000000000" pitchFamily="2" charset="-78"/>
            </a:endParaRPr>
          </a:p>
          <a:p>
            <a:pPr algn="r" rtl="1"/>
            <a:r>
              <a:rPr lang="fa-IR" sz="2800" b="1" dirty="0">
                <a:solidFill>
                  <a:schemeClr val="bg1"/>
                </a:solidFill>
                <a:cs typeface="B Compset" panose="00000400000000000000" pitchFamily="2" charset="-78"/>
              </a:rPr>
              <a:t>6- دوره های موک معمولا  بدلیل عدم کنترل کامل، می تواند باعث انحراف یادگیرندگان از موضوع اصلی و توجه آن ها به سمت سرگرمی ها باشد</a:t>
            </a:r>
            <a:r>
              <a:rPr lang="en-US" sz="2800" dirty="0">
                <a:solidFill>
                  <a:schemeClr val="bg1"/>
                </a:solidFill>
              </a:rPr>
              <a:t/>
            </a:r>
            <a:br>
              <a:rPr lang="en-US" sz="2800" dirty="0">
                <a:solidFill>
                  <a:schemeClr val="bg1"/>
                </a:solidFill>
              </a:rPr>
            </a:br>
            <a:endParaRPr lang="fa-IR" sz="2800" b="1" dirty="0">
              <a:solidFill>
                <a:schemeClr val="bg1"/>
              </a:solidFill>
              <a:cs typeface="B Compset" panose="00000400000000000000" pitchFamily="2" charset="-78"/>
            </a:endParaRPr>
          </a:p>
        </p:txBody>
      </p:sp>
    </p:spTree>
    <p:extLst>
      <p:ext uri="{BB962C8B-B14F-4D97-AF65-F5344CB8AC3E}">
        <p14:creationId xmlns:p14="http://schemas.microsoft.com/office/powerpoint/2010/main" val="27575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59F22-71BE-472F-8641-27652965F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87848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msu.ac.ir/portal/picture/?3184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8915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2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600" b="1" dirty="0">
                <a:effectLst>
                  <a:outerShdw blurRad="38100" dist="38100" dir="2700000" algn="tl">
                    <a:srgbClr val="000000">
                      <a:alpha val="43137"/>
                    </a:srgbClr>
                  </a:outerShdw>
                </a:effectLst>
                <a:cs typeface="B Compset" panose="00000400000000000000" pitchFamily="2" charset="-78"/>
              </a:rPr>
              <a:t>در تاریخ 98/9/10 نرم افزار ملی آرمان یا موکس ملی، با همت دانشگاه علوم پزشکی مجازی و با حضور وزیر بهداشت و معاون آموزشی وزارت بهداشت، رونمایی شد.</a:t>
            </a:r>
            <a:endParaRPr lang="en-US" sz="3600" b="1" dirty="0">
              <a:effectLst>
                <a:outerShdw blurRad="38100" dist="38100" dir="2700000" algn="tl">
                  <a:srgbClr val="000000">
                    <a:alpha val="43137"/>
                  </a:srgbClr>
                </a:outerShdw>
              </a:effectLst>
              <a:cs typeface="B Compset" panose="00000400000000000000" pitchFamily="2" charset="-78"/>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8251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B8460-7443-4E74-9BFA-907277FB1BCB}"/>
              </a:ext>
            </a:extLst>
          </p:cNvPr>
          <p:cNvSpPr>
            <a:spLocks noGrp="1"/>
          </p:cNvSpPr>
          <p:nvPr>
            <p:ph idx="1"/>
          </p:nvPr>
        </p:nvSpPr>
        <p:spPr>
          <a:xfrm>
            <a:off x="323557" y="1825625"/>
            <a:ext cx="11030243" cy="4351338"/>
          </a:xfrm>
        </p:spPr>
        <p:txBody>
          <a:bodyPr>
            <a:normAutofit fontScale="92500" lnSpcReduction="10000"/>
          </a:bodyPr>
          <a:lstStyle/>
          <a:p>
            <a:pPr marL="0" indent="0" algn="ctr" rtl="1">
              <a:buNone/>
            </a:pPr>
            <a:r>
              <a:rPr lang="en-US" sz="4000" b="1" i="0" dirty="0">
                <a:solidFill>
                  <a:schemeClr val="bg1"/>
                </a:solidFill>
                <a:effectLst>
                  <a:outerShdw blurRad="38100" dist="38100" dir="2700000" algn="tl">
                    <a:srgbClr val="000000">
                      <a:alpha val="43137"/>
                    </a:srgbClr>
                  </a:outerShdw>
                </a:effectLst>
                <a:latin typeface="Irsans"/>
                <a:cs typeface="B Compset" panose="00000400000000000000" pitchFamily="2" charset="-78"/>
              </a:rPr>
              <a:t>Massive Open Online Courses </a:t>
            </a:r>
            <a:endParaRPr lang="fa-IR" sz="4000" b="1" i="0" dirty="0">
              <a:solidFill>
                <a:schemeClr val="bg1"/>
              </a:solidFill>
              <a:effectLst>
                <a:outerShdw blurRad="38100" dist="38100" dir="2700000" algn="tl">
                  <a:srgbClr val="000000">
                    <a:alpha val="43137"/>
                  </a:srgbClr>
                </a:outerShdw>
              </a:effectLst>
              <a:latin typeface="Irsans"/>
              <a:cs typeface="B Compset" panose="00000400000000000000" pitchFamily="2" charset="-78"/>
            </a:endParaRPr>
          </a:p>
          <a:p>
            <a:pPr algn="just" rtl="1"/>
            <a:r>
              <a:rPr lang="en-US" sz="3600" b="1" i="0" dirty="0">
                <a:solidFill>
                  <a:schemeClr val="bg1"/>
                </a:solidFill>
                <a:effectLst/>
                <a:latin typeface="Irsans"/>
                <a:cs typeface="B Compset" panose="00000400000000000000" pitchFamily="2" charset="-78"/>
              </a:rPr>
              <a:t>Massive </a:t>
            </a:r>
            <a:r>
              <a:rPr lang="fa-IR" sz="3600" b="1" i="0" dirty="0">
                <a:solidFill>
                  <a:schemeClr val="bg1"/>
                </a:solidFill>
                <a:effectLst/>
                <a:latin typeface="Irsans"/>
                <a:cs typeface="B Compset" panose="00000400000000000000" pitchFamily="2" charset="-78"/>
              </a:rPr>
              <a:t>به معنای </a:t>
            </a:r>
            <a:r>
              <a:rPr lang="fa-IR" sz="3600" b="1" i="0" dirty="0">
                <a:solidFill>
                  <a:srgbClr val="FF0000"/>
                </a:solidFill>
                <a:effectLst>
                  <a:outerShdw blurRad="38100" dist="38100" dir="2700000" algn="tl">
                    <a:srgbClr val="000000">
                      <a:alpha val="43137"/>
                    </a:srgbClr>
                  </a:outerShdw>
                </a:effectLst>
                <a:latin typeface="Irsans"/>
                <a:cs typeface="B Compset" panose="00000400000000000000" pitchFamily="2" charset="-78"/>
              </a:rPr>
              <a:t>گسترده</a:t>
            </a:r>
            <a:r>
              <a:rPr lang="fa-IR" sz="3600" b="1" i="0" dirty="0">
                <a:solidFill>
                  <a:schemeClr val="bg1"/>
                </a:solidFill>
                <a:effectLst/>
                <a:latin typeface="Irsans"/>
                <a:cs typeface="B Compset" panose="00000400000000000000" pitchFamily="2" charset="-78"/>
              </a:rPr>
              <a:t>، اشاره به ثبت نام نامحدود افراد در درس ها دارد. </a:t>
            </a:r>
          </a:p>
          <a:p>
            <a:pPr algn="just" rtl="1"/>
            <a:r>
              <a:rPr lang="en-US" sz="3600" b="1" i="0" dirty="0">
                <a:solidFill>
                  <a:schemeClr val="bg1"/>
                </a:solidFill>
                <a:effectLst/>
                <a:latin typeface="Irsans"/>
                <a:cs typeface="B Compset" panose="00000400000000000000" pitchFamily="2" charset="-78"/>
              </a:rPr>
              <a:t>Open، </a:t>
            </a:r>
            <a:r>
              <a:rPr lang="fa-IR" sz="3600" b="1" i="0" dirty="0">
                <a:solidFill>
                  <a:schemeClr val="bg1"/>
                </a:solidFill>
                <a:effectLst/>
                <a:latin typeface="Irsans"/>
                <a:cs typeface="B Compset" panose="00000400000000000000" pitchFamily="2" charset="-78"/>
              </a:rPr>
              <a:t>به معنی </a:t>
            </a:r>
            <a:r>
              <a:rPr lang="fa-IR" sz="3600" b="1" i="0" dirty="0">
                <a:solidFill>
                  <a:srgbClr val="FF0000"/>
                </a:solidFill>
                <a:effectLst>
                  <a:outerShdw blurRad="38100" dist="38100" dir="2700000" algn="tl">
                    <a:srgbClr val="000000">
                      <a:alpha val="43137"/>
                    </a:srgbClr>
                  </a:outerShdw>
                </a:effectLst>
                <a:latin typeface="Irsans"/>
                <a:cs typeface="B Compset" panose="00000400000000000000" pitchFamily="2" charset="-78"/>
              </a:rPr>
              <a:t>ثبت‌نام آزاد افراد </a:t>
            </a:r>
            <a:r>
              <a:rPr lang="fa-IR" sz="3600" b="1" i="0" dirty="0">
                <a:solidFill>
                  <a:schemeClr val="bg1"/>
                </a:solidFill>
                <a:effectLst/>
                <a:latin typeface="Irsans"/>
                <a:cs typeface="B Compset" panose="00000400000000000000" pitchFamily="2" charset="-78"/>
              </a:rPr>
              <a:t>صرف‌نظر از </a:t>
            </a:r>
            <a:r>
              <a:rPr lang="fa-IR" sz="3600" b="1" i="0" dirty="0">
                <a:solidFill>
                  <a:srgbClr val="FF0000"/>
                </a:solidFill>
                <a:effectLst/>
                <a:latin typeface="Irsans"/>
                <a:cs typeface="B Compset" panose="00000400000000000000" pitchFamily="2" charset="-78"/>
              </a:rPr>
              <a:t>پیشینه تحصیلی </a:t>
            </a:r>
            <a:r>
              <a:rPr lang="fa-IR" sz="3600" b="1" i="0" dirty="0">
                <a:solidFill>
                  <a:schemeClr val="bg1"/>
                </a:solidFill>
                <a:effectLst/>
                <a:latin typeface="Irsans"/>
                <a:cs typeface="B Compset" panose="00000400000000000000" pitchFamily="2" charset="-78"/>
              </a:rPr>
              <a:t>آن‌ها یا رایگان بودن آموزش ها برای مطالعه است. </a:t>
            </a:r>
          </a:p>
          <a:p>
            <a:pPr algn="just" rtl="1"/>
            <a:r>
              <a:rPr lang="en-US" sz="3600" b="1" i="0" dirty="0">
                <a:solidFill>
                  <a:schemeClr val="bg1"/>
                </a:solidFill>
                <a:effectLst/>
                <a:latin typeface="Irsans"/>
                <a:cs typeface="B Compset" panose="00000400000000000000" pitchFamily="2" charset="-78"/>
              </a:rPr>
              <a:t>Online، </a:t>
            </a:r>
            <a:r>
              <a:rPr lang="fa-IR" sz="3600" b="1" i="0" dirty="0">
                <a:solidFill>
                  <a:schemeClr val="bg1"/>
                </a:solidFill>
                <a:effectLst/>
                <a:latin typeface="Irsans"/>
                <a:cs typeface="B Compset" panose="00000400000000000000" pitchFamily="2" charset="-78"/>
              </a:rPr>
              <a:t>به نحوه ارایه </a:t>
            </a:r>
            <a:r>
              <a:rPr lang="fa-IR" sz="3600" b="1" i="0" dirty="0">
                <a:solidFill>
                  <a:srgbClr val="FF0000"/>
                </a:solidFill>
                <a:effectLst>
                  <a:outerShdw blurRad="38100" dist="38100" dir="2700000" algn="tl">
                    <a:srgbClr val="000000">
                      <a:alpha val="43137"/>
                    </a:srgbClr>
                  </a:outerShdw>
                </a:effectLst>
                <a:latin typeface="Irsans"/>
                <a:cs typeface="B Compset" panose="00000400000000000000" pitchFamily="2" charset="-78"/>
              </a:rPr>
              <a:t>برخط</a:t>
            </a:r>
            <a:r>
              <a:rPr lang="fa-IR" sz="3600" b="1" i="0" dirty="0">
                <a:solidFill>
                  <a:schemeClr val="bg1"/>
                </a:solidFill>
                <a:effectLst/>
                <a:latin typeface="Irsans"/>
                <a:cs typeface="B Compset" panose="00000400000000000000" pitchFamily="2" charset="-78"/>
              </a:rPr>
              <a:t> آموزش ها اشاره دارد </a:t>
            </a:r>
          </a:p>
          <a:p>
            <a:pPr algn="just" rtl="1"/>
            <a:r>
              <a:rPr lang="en-US" sz="3600" b="1" i="0" dirty="0">
                <a:solidFill>
                  <a:schemeClr val="bg1"/>
                </a:solidFill>
                <a:effectLst/>
                <a:latin typeface="Irsans"/>
                <a:cs typeface="B Compset" panose="00000400000000000000" pitchFamily="2" charset="-78"/>
              </a:rPr>
              <a:t>Courses، </a:t>
            </a:r>
            <a:r>
              <a:rPr lang="fa-IR" sz="3600" b="1" i="0" dirty="0">
                <a:solidFill>
                  <a:schemeClr val="bg1"/>
                </a:solidFill>
                <a:effectLst/>
                <a:latin typeface="Irsans"/>
                <a:cs typeface="B Compset" panose="00000400000000000000" pitchFamily="2" charset="-78"/>
              </a:rPr>
              <a:t>اشاره به </a:t>
            </a:r>
            <a:r>
              <a:rPr lang="fa-IR" sz="3600" b="1" i="0" dirty="0">
                <a:solidFill>
                  <a:srgbClr val="FF0000"/>
                </a:solidFill>
                <a:effectLst>
                  <a:outerShdw blurRad="38100" dist="38100" dir="2700000" algn="tl">
                    <a:srgbClr val="000000">
                      <a:alpha val="43137"/>
                    </a:srgbClr>
                  </a:outerShdw>
                </a:effectLst>
                <a:latin typeface="Irsans"/>
                <a:cs typeface="B Compset" panose="00000400000000000000" pitchFamily="2" charset="-78"/>
              </a:rPr>
              <a:t>ساختارمند</a:t>
            </a:r>
            <a:r>
              <a:rPr lang="fa-IR" sz="3600" b="1" i="0" dirty="0">
                <a:solidFill>
                  <a:schemeClr val="bg1"/>
                </a:solidFill>
                <a:effectLst>
                  <a:outerShdw blurRad="38100" dist="38100" dir="2700000" algn="tl">
                    <a:srgbClr val="000000">
                      <a:alpha val="43137"/>
                    </a:srgbClr>
                  </a:outerShdw>
                </a:effectLst>
                <a:latin typeface="Irsans"/>
                <a:cs typeface="B Compset" panose="00000400000000000000" pitchFamily="2" charset="-78"/>
              </a:rPr>
              <a:t> </a:t>
            </a:r>
            <a:r>
              <a:rPr lang="fa-IR" sz="3600" b="1" i="0" dirty="0">
                <a:solidFill>
                  <a:schemeClr val="bg1"/>
                </a:solidFill>
                <a:effectLst/>
                <a:latin typeface="Irsans"/>
                <a:cs typeface="B Compset" panose="00000400000000000000" pitchFamily="2" charset="-78"/>
              </a:rPr>
              <a:t>بودن درس های ارائه شده دارد. </a:t>
            </a:r>
          </a:p>
          <a:p>
            <a:pPr marL="0" indent="0" algn="just" rtl="1">
              <a:buNone/>
            </a:pPr>
            <a:endParaRPr lang="en-US" sz="3600" b="1" i="0" dirty="0">
              <a:solidFill>
                <a:schemeClr val="bg1"/>
              </a:solidFill>
              <a:effectLst/>
              <a:latin typeface="Irsans"/>
              <a:cs typeface="B Compset" panose="00000400000000000000" pitchFamily="2" charset="-78"/>
            </a:endParaRPr>
          </a:p>
          <a:p>
            <a:pPr marL="0" indent="0" algn="just" rtl="1">
              <a:buNone/>
            </a:pPr>
            <a:r>
              <a:rPr lang="fa-IR" sz="3600" b="1" i="0" dirty="0">
                <a:solidFill>
                  <a:schemeClr val="bg1"/>
                </a:solidFill>
                <a:effectLst>
                  <a:outerShdw blurRad="38100" dist="38100" dir="2700000" algn="tl">
                    <a:srgbClr val="000000">
                      <a:alpha val="43137"/>
                    </a:srgbClr>
                  </a:outerShdw>
                </a:effectLst>
                <a:latin typeface="Irsans"/>
                <a:cs typeface="B Compset" panose="00000400000000000000" pitchFamily="2" charset="-78"/>
              </a:rPr>
              <a:t>موکس ها را می توان به عنوان یکی از تحولات موثر در آموزش عالی نام می برند.</a:t>
            </a:r>
            <a:endParaRPr lang="en-US" sz="3600" b="1" dirty="0">
              <a:solidFill>
                <a:schemeClr val="bg1"/>
              </a:solidFill>
              <a:effectLst>
                <a:outerShdw blurRad="38100" dist="38100" dir="2700000" algn="tl">
                  <a:srgbClr val="000000">
                    <a:alpha val="43137"/>
                  </a:srgbClr>
                </a:outerShdw>
              </a:effectLst>
              <a:cs typeface="B Compset" panose="00000400000000000000" pitchFamily="2" charset="-78"/>
            </a:endParaRPr>
          </a:p>
        </p:txBody>
      </p:sp>
      <p:sp>
        <p:nvSpPr>
          <p:cNvPr id="2" name="Title 1">
            <a:extLst>
              <a:ext uri="{FF2B5EF4-FFF2-40B4-BE49-F238E27FC236}">
                <a16:creationId xmlns:a16="http://schemas.microsoft.com/office/drawing/2014/main" id="{47D138FB-8664-496F-9940-69A2FEB1FA22}"/>
              </a:ext>
            </a:extLst>
          </p:cNvPr>
          <p:cNvSpPr>
            <a:spLocks noGrp="1"/>
          </p:cNvSpPr>
          <p:nvPr>
            <p:ph type="title"/>
          </p:nvPr>
        </p:nvSpPr>
        <p:spPr/>
        <p:txBody>
          <a:bodyPr>
            <a:normAutofit/>
          </a:bodyPr>
          <a:lstStyle/>
          <a:p>
            <a:pPr algn="ctr"/>
            <a:r>
              <a:rPr lang="en-US" sz="4400" i="0" dirty="0">
                <a:solidFill>
                  <a:schemeClr val="bg1"/>
                </a:solidFill>
                <a:effectLst>
                  <a:outerShdw blurRad="38100" dist="38100" dir="2700000" algn="tl">
                    <a:srgbClr val="000000">
                      <a:alpha val="43137"/>
                    </a:srgbClr>
                  </a:outerShdw>
                </a:effectLst>
                <a:latin typeface="Irsans"/>
              </a:rPr>
              <a:t>MOOCs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75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وک (MOOC) چی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432" y="444472"/>
            <a:ext cx="942975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5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دانشگاه علوم پزشکی مجاز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657" y="2667005"/>
            <a:ext cx="8763000" cy="1877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fa-IR" b="1" dirty="0">
                <a:effectLst>
                  <a:outerShdw blurRad="38100" dist="38100" dir="2700000" algn="tl">
                    <a:srgbClr val="000000">
                      <a:alpha val="43137"/>
                    </a:srgbClr>
                  </a:outerShdw>
                </a:effectLst>
                <a:cs typeface="B Compset" panose="00000400000000000000" pitchFamily="2" charset="-78"/>
              </a:rPr>
              <a:t>دانشگاه علوم پزشکی مجازی</a:t>
            </a:r>
            <a:endParaRPr lang="en-US" b="1" dirty="0">
              <a:effectLst>
                <a:outerShdw blurRad="38100" dist="38100" dir="2700000" algn="tl">
                  <a:srgbClr val="000000">
                    <a:alpha val="43137"/>
                  </a:srgbClr>
                </a:outerShdw>
              </a:effectLst>
              <a:cs typeface="B Compset" panose="00000400000000000000" pitchFamily="2" charset="-78"/>
            </a:endParaRPr>
          </a:p>
        </p:txBody>
      </p:sp>
      <p:sp>
        <p:nvSpPr>
          <p:cNvPr id="5" name="Title 1"/>
          <p:cNvSpPr txBox="1">
            <a:spLocks/>
          </p:cNvSpPr>
          <p:nvPr/>
        </p:nvSpPr>
        <p:spPr>
          <a:xfrm>
            <a:off x="1981200" y="5562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000" b="1" dirty="0">
                <a:effectLst>
                  <a:outerShdw blurRad="38100" dist="38100" dir="2700000" algn="tl">
                    <a:srgbClr val="000000">
                      <a:alpha val="43137"/>
                    </a:srgbClr>
                  </a:outerShdw>
                </a:effectLst>
                <a:cs typeface="B Compset" panose="00000400000000000000" pitchFamily="2" charset="-78"/>
              </a:rPr>
              <a:t>ستاد مرکزی دانشگاه علوم پزشکی مجازی</a:t>
            </a:r>
            <a:r>
              <a:rPr lang="en-US" sz="2000" b="1" dirty="0">
                <a:effectLst>
                  <a:outerShdw blurRad="38100" dist="38100" dir="2700000" algn="tl">
                    <a:srgbClr val="000000">
                      <a:alpha val="43137"/>
                    </a:srgbClr>
                  </a:outerShdw>
                </a:effectLst>
                <a:cs typeface="B Compset" panose="00000400000000000000" pitchFamily="2" charset="-78"/>
              </a:rPr>
              <a:t> </a:t>
            </a:r>
            <a:r>
              <a:rPr lang="fa-IR" sz="2000" b="1" dirty="0">
                <a:effectLst>
                  <a:outerShdw blurRad="38100" dist="38100" dir="2700000" algn="tl">
                    <a:srgbClr val="000000">
                      <a:alpha val="43137"/>
                    </a:srgbClr>
                  </a:outerShdw>
                </a:effectLst>
                <a:cs typeface="B Compset" panose="00000400000000000000" pitchFamily="2" charset="-78"/>
              </a:rPr>
              <a:t>در دانشگاه تهران است</a:t>
            </a:r>
            <a:endParaRPr lang="en-US" sz="2000" b="1" dirty="0">
              <a:effectLst>
                <a:outerShdw blurRad="38100" dist="38100" dir="2700000" algn="tl">
                  <a:srgbClr val="000000">
                    <a:alpha val="43137"/>
                  </a:srgbClr>
                </a:outerShdw>
              </a:effectLst>
              <a:cs typeface="B Compset" panose="00000400000000000000" pitchFamily="2" charset="-78"/>
            </a:endParaRPr>
          </a:p>
        </p:txBody>
      </p:sp>
    </p:spTree>
    <p:extLst>
      <p:ext uri="{BB962C8B-B14F-4D97-AF65-F5344CB8AC3E}">
        <p14:creationId xmlns:p14="http://schemas.microsoft.com/office/powerpoint/2010/main" val="161430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2C562-4DA9-49A0-8C73-35BB379E2352}"/>
              </a:ext>
            </a:extLst>
          </p:cNvPr>
          <p:cNvSpPr>
            <a:spLocks noGrp="1"/>
          </p:cNvSpPr>
          <p:nvPr>
            <p:ph idx="1"/>
          </p:nvPr>
        </p:nvSpPr>
        <p:spPr/>
        <p:txBody>
          <a:bodyPr>
            <a:normAutofit/>
          </a:bodyPr>
          <a:lstStyle/>
          <a:p>
            <a:pPr algn="just"/>
            <a:r>
              <a:rPr lang="fa-IR" sz="3200" i="0" dirty="0">
                <a:effectLst/>
                <a:latin typeface="Irsans"/>
              </a:rPr>
              <a:t>آرمان، یک موکس و مخفف "</a:t>
            </a:r>
            <a:r>
              <a:rPr lang="fa-IR" sz="3200" i="0" dirty="0">
                <a:solidFill>
                  <a:srgbClr val="FF0000"/>
                </a:solidFill>
                <a:effectLst>
                  <a:outerShdw blurRad="38100" dist="38100" dir="2700000" algn="tl">
                    <a:srgbClr val="000000">
                      <a:alpha val="43137"/>
                    </a:srgbClr>
                  </a:outerShdw>
                </a:effectLst>
                <a:latin typeface="Irsans"/>
              </a:rPr>
              <a:t>آموزش رایانه ای ملی انبوه و نوین</a:t>
            </a:r>
            <a:r>
              <a:rPr lang="fa-IR" sz="3200" i="0" dirty="0">
                <a:effectLst/>
                <a:latin typeface="Irsans"/>
              </a:rPr>
              <a:t>" است.</a:t>
            </a:r>
          </a:p>
          <a:p>
            <a:pPr algn="just"/>
            <a:r>
              <a:rPr lang="fa-IR" sz="3200" i="0" dirty="0">
                <a:effectLst/>
                <a:latin typeface="Irsans"/>
              </a:rPr>
              <a:t>در آرمان انواع درس ها و آموزش های معتبر و تایید شده توسط استادان و صاحب نظران متخصص دانشگاه های کشور ارائه می شوند. </a:t>
            </a:r>
          </a:p>
          <a:p>
            <a:pPr algn="just"/>
            <a:r>
              <a:rPr lang="fa-IR" sz="3200" i="0" dirty="0">
                <a:effectLst/>
                <a:latin typeface="Irsans"/>
              </a:rPr>
              <a:t>در واقع کنسرسیوم دانشگاه های کشور، درسها و آموزش های آرمان را ارائه می دهند. </a:t>
            </a:r>
          </a:p>
          <a:p>
            <a:pPr algn="just"/>
            <a:r>
              <a:rPr lang="fa-IR" sz="3200" i="0" dirty="0">
                <a:effectLst/>
                <a:latin typeface="Irsans"/>
              </a:rPr>
              <a:t>هدف از اینکار ارائه آموزش های با کیفیت بالا و معتبر به دانشجویان، دانش آموختگان و آحاد جامعه است تا همه در کنار هم بتوانیم "آرمانی بیاموزیم".</a:t>
            </a:r>
            <a:endParaRPr lang="en-US" sz="3200" dirty="0"/>
          </a:p>
        </p:txBody>
      </p:sp>
      <p:sp>
        <p:nvSpPr>
          <p:cNvPr id="2" name="Title 1">
            <a:extLst>
              <a:ext uri="{FF2B5EF4-FFF2-40B4-BE49-F238E27FC236}">
                <a16:creationId xmlns:a16="http://schemas.microsoft.com/office/drawing/2014/main" id="{9910E9DB-A7F1-4E82-AF9C-89CF1C7F5D67}"/>
              </a:ext>
            </a:extLst>
          </p:cNvPr>
          <p:cNvSpPr>
            <a:spLocks noGrp="1"/>
          </p:cNvSpPr>
          <p:nvPr>
            <p:ph type="title"/>
          </p:nvPr>
        </p:nvSpPr>
        <p:spPr/>
        <p:txBody>
          <a:bodyPr/>
          <a:lstStyle/>
          <a:p>
            <a:pPr algn="ctr"/>
            <a:r>
              <a:rPr lang="fa-IR" dirty="0"/>
              <a:t>آرمان چیست؟</a:t>
            </a:r>
            <a:endParaRPr lang="en-US" dirty="0"/>
          </a:p>
        </p:txBody>
      </p:sp>
    </p:spTree>
    <p:extLst>
      <p:ext uri="{BB962C8B-B14F-4D97-AF65-F5344CB8AC3E}">
        <p14:creationId xmlns:p14="http://schemas.microsoft.com/office/powerpoint/2010/main" val="212770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B19FC-7CC0-42C8-9F01-1B62932B45E3}"/>
              </a:ext>
            </a:extLst>
          </p:cNvPr>
          <p:cNvSpPr>
            <a:spLocks noGrp="1"/>
          </p:cNvSpPr>
          <p:nvPr>
            <p:ph idx="1"/>
          </p:nvPr>
        </p:nvSpPr>
        <p:spPr>
          <a:xfrm>
            <a:off x="838200" y="3094895"/>
            <a:ext cx="10515600" cy="3082071"/>
          </a:xfrm>
        </p:spPr>
        <p:txBody>
          <a:bodyPr/>
          <a:lstStyle/>
          <a:p>
            <a:pPr marL="742950" indent="-742950">
              <a:buClr>
                <a:schemeClr val="bg1"/>
              </a:buClr>
              <a:buFont typeface="+mj-lt"/>
              <a:buAutoNum type="arabicPeriod"/>
            </a:pPr>
            <a:r>
              <a:rPr lang="fa-IR" sz="3600" dirty="0">
                <a:solidFill>
                  <a:schemeClr val="tx2">
                    <a:lumMod val="75000"/>
                  </a:schemeClr>
                </a:solidFill>
                <a:effectLst>
                  <a:outerShdw blurRad="38100" dist="38100" dir="2700000" algn="tl">
                    <a:srgbClr val="000000">
                      <a:alpha val="43137"/>
                    </a:srgbClr>
                  </a:outerShdw>
                </a:effectLst>
              </a:rPr>
              <a:t>آموزه</a:t>
            </a:r>
          </a:p>
          <a:p>
            <a:pPr marL="742950" indent="-742950">
              <a:buClr>
                <a:schemeClr val="bg1"/>
              </a:buClr>
              <a:buFont typeface="+mj-lt"/>
              <a:buAutoNum type="arabicPeriod"/>
            </a:pPr>
            <a:r>
              <a:rPr lang="fa-IR" sz="3600" dirty="0">
                <a:solidFill>
                  <a:schemeClr val="tx2">
                    <a:lumMod val="75000"/>
                  </a:schemeClr>
                </a:solidFill>
                <a:effectLst>
                  <a:outerShdw blurRad="38100" dist="38100" dir="2700000" algn="tl">
                    <a:srgbClr val="000000">
                      <a:alpha val="43137"/>
                    </a:srgbClr>
                  </a:outerShdw>
                </a:effectLst>
              </a:rPr>
              <a:t>پودمان</a:t>
            </a:r>
          </a:p>
          <a:p>
            <a:pPr marL="742950" indent="-742950">
              <a:buClr>
                <a:schemeClr val="bg1"/>
              </a:buClr>
              <a:buFont typeface="+mj-lt"/>
              <a:buAutoNum type="arabicPeriod"/>
            </a:pPr>
            <a:r>
              <a:rPr lang="fa-IR" sz="3600" dirty="0">
                <a:solidFill>
                  <a:schemeClr val="tx2">
                    <a:lumMod val="75000"/>
                  </a:schemeClr>
                </a:solidFill>
                <a:effectLst>
                  <a:outerShdw blurRad="38100" dist="38100" dir="2700000" algn="tl">
                    <a:srgbClr val="000000">
                      <a:alpha val="43137"/>
                    </a:srgbClr>
                  </a:outerShdw>
                </a:effectLst>
              </a:rPr>
              <a:t>دوره</a:t>
            </a:r>
          </a:p>
          <a:p>
            <a:pPr marL="514350" indent="-514350">
              <a:buFont typeface="+mj-lt"/>
              <a:buAutoNum type="arabicPeriod"/>
            </a:pPr>
            <a:endParaRPr lang="en-US" dirty="0"/>
          </a:p>
        </p:txBody>
      </p:sp>
      <p:sp>
        <p:nvSpPr>
          <p:cNvPr id="2" name="Title 1">
            <a:extLst>
              <a:ext uri="{FF2B5EF4-FFF2-40B4-BE49-F238E27FC236}">
                <a16:creationId xmlns:a16="http://schemas.microsoft.com/office/drawing/2014/main" id="{CCAA2F18-E9AD-413E-A66D-8618519C3E44}"/>
              </a:ext>
            </a:extLst>
          </p:cNvPr>
          <p:cNvSpPr>
            <a:spLocks noGrp="1"/>
          </p:cNvSpPr>
          <p:nvPr>
            <p:ph type="title"/>
          </p:nvPr>
        </p:nvSpPr>
        <p:spPr>
          <a:xfrm>
            <a:off x="838200" y="1209190"/>
            <a:ext cx="10515600" cy="1325563"/>
          </a:xfrm>
        </p:spPr>
        <p:txBody>
          <a:bodyPr>
            <a:normAutofit fontScale="90000"/>
          </a:bodyPr>
          <a:lstStyle/>
          <a:p>
            <a:r>
              <a:rPr lang="fa-IR" b="0" i="0" dirty="0">
                <a:effectLst/>
                <a:latin typeface="Irsans"/>
              </a:rPr>
              <a:t>آرمان هر دو نوع مخاطب </a:t>
            </a:r>
            <a:r>
              <a:rPr lang="fa-IR" i="0" dirty="0">
                <a:solidFill>
                  <a:srgbClr val="FF0000"/>
                </a:solidFill>
                <a:effectLst>
                  <a:outerShdw blurRad="38100" dist="38100" dir="2700000" algn="tl">
                    <a:srgbClr val="000000">
                      <a:alpha val="43137"/>
                    </a:srgbClr>
                  </a:outerShdw>
                </a:effectLst>
                <a:latin typeface="Irsans"/>
              </a:rPr>
              <a:t>دانشگاهی</a:t>
            </a:r>
            <a:r>
              <a:rPr lang="fa-IR" b="0" i="0" dirty="0">
                <a:effectLst/>
                <a:latin typeface="Irsans"/>
              </a:rPr>
              <a:t> و </a:t>
            </a:r>
            <a:r>
              <a:rPr lang="fa-IR" i="0" dirty="0">
                <a:solidFill>
                  <a:srgbClr val="FF0000"/>
                </a:solidFill>
                <a:effectLst>
                  <a:outerShdw blurRad="38100" dist="38100" dir="2700000" algn="tl">
                    <a:srgbClr val="000000">
                      <a:alpha val="43137"/>
                    </a:srgbClr>
                  </a:outerShdw>
                </a:effectLst>
                <a:latin typeface="Irsans"/>
              </a:rPr>
              <a:t>عموم</a:t>
            </a:r>
            <a:r>
              <a:rPr lang="fa-IR" b="0" i="0" dirty="0">
                <a:effectLst/>
                <a:latin typeface="Irsans"/>
              </a:rPr>
              <a:t> مردم را پوشش داده و سه نوع آموزش ارائه می دهد:</a:t>
            </a:r>
            <a:endParaRPr lang="en-US" dirty="0"/>
          </a:p>
        </p:txBody>
      </p:sp>
    </p:spTree>
    <p:extLst>
      <p:ext uri="{BB962C8B-B14F-4D97-AF65-F5344CB8AC3E}">
        <p14:creationId xmlns:p14="http://schemas.microsoft.com/office/powerpoint/2010/main" val="30631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078E4-30D5-4136-9030-F7A95B5DE09F}"/>
              </a:ext>
            </a:extLst>
          </p:cNvPr>
          <p:cNvSpPr>
            <a:spLocks noGrp="1"/>
          </p:cNvSpPr>
          <p:nvPr>
            <p:ph idx="1"/>
          </p:nvPr>
        </p:nvSpPr>
        <p:spPr/>
        <p:txBody>
          <a:bodyPr>
            <a:normAutofit/>
          </a:bodyPr>
          <a:lstStyle/>
          <a:p>
            <a:pPr algn="just"/>
            <a:r>
              <a:rPr lang="fa-IR" sz="3600" i="0" dirty="0">
                <a:effectLst>
                  <a:outerShdw blurRad="38100" dist="38100" dir="2700000" algn="tl">
                    <a:srgbClr val="000000">
                      <a:alpha val="43137"/>
                    </a:srgbClr>
                  </a:outerShdw>
                </a:effectLst>
                <a:latin typeface="Irsans"/>
              </a:rPr>
              <a:t>آموزه: </a:t>
            </a:r>
          </a:p>
          <a:p>
            <a:pPr lvl="1" algn="just"/>
            <a:r>
              <a:rPr lang="fa-IR" sz="3200" i="0" dirty="0">
                <a:effectLst>
                  <a:outerShdw blurRad="38100" dist="38100" dir="2700000" algn="tl">
                    <a:srgbClr val="000000">
                      <a:alpha val="43137"/>
                    </a:srgbClr>
                  </a:outerShdw>
                </a:effectLst>
                <a:latin typeface="Irsans"/>
              </a:rPr>
              <a:t>محتواهای علمی مجزا و خودخوان هستند. </a:t>
            </a:r>
          </a:p>
          <a:p>
            <a:pPr lvl="1" algn="just"/>
            <a:r>
              <a:rPr lang="fa-IR" sz="3200" i="0" dirty="0">
                <a:effectLst>
                  <a:outerShdw blurRad="38100" dist="38100" dir="2700000" algn="tl">
                    <a:srgbClr val="000000">
                      <a:alpha val="43137"/>
                    </a:srgbClr>
                  </a:outerShdw>
                </a:effectLst>
                <a:latin typeface="Irsans"/>
              </a:rPr>
              <a:t>این آموزه ها منبع خوب و جامعی برای مطالعه مخاطبان هستند. </a:t>
            </a:r>
          </a:p>
          <a:p>
            <a:pPr lvl="1" algn="just"/>
            <a:r>
              <a:rPr lang="fa-IR" sz="3200" i="0" dirty="0">
                <a:effectLst>
                  <a:outerShdw blurRad="38100" dist="38100" dir="2700000" algn="tl">
                    <a:srgbClr val="000000">
                      <a:alpha val="43137"/>
                    </a:srgbClr>
                  </a:outerShdw>
                </a:effectLst>
                <a:latin typeface="Irsans"/>
              </a:rPr>
              <a:t>در حال حاضر آرمان با این بخش کار خود را شروع کرده است.</a:t>
            </a:r>
          </a:p>
        </p:txBody>
      </p:sp>
      <p:sp>
        <p:nvSpPr>
          <p:cNvPr id="2" name="Title 1">
            <a:extLst>
              <a:ext uri="{FF2B5EF4-FFF2-40B4-BE49-F238E27FC236}">
                <a16:creationId xmlns:a16="http://schemas.microsoft.com/office/drawing/2014/main" id="{003ED43D-7936-4DC0-A279-6A36B8DB17D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4842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14F45-B7A5-4821-8156-79D1A94FDABB}"/>
              </a:ext>
            </a:extLst>
          </p:cNvPr>
          <p:cNvSpPr>
            <a:spLocks noGrp="1"/>
          </p:cNvSpPr>
          <p:nvPr>
            <p:ph idx="1"/>
          </p:nvPr>
        </p:nvSpPr>
        <p:spPr/>
        <p:txBody>
          <a:bodyPr>
            <a:normAutofit/>
          </a:bodyPr>
          <a:lstStyle/>
          <a:p>
            <a:pPr algn="just"/>
            <a:r>
              <a:rPr lang="fa-IR" sz="3600" i="0" dirty="0">
                <a:effectLst>
                  <a:outerShdw blurRad="38100" dist="38100" dir="2700000" algn="tl">
                    <a:srgbClr val="000000">
                      <a:alpha val="43137"/>
                    </a:srgbClr>
                  </a:outerShdw>
                </a:effectLst>
                <a:latin typeface="Irsans"/>
              </a:rPr>
              <a:t>پودمان: </a:t>
            </a:r>
          </a:p>
          <a:p>
            <a:pPr lvl="1" algn="just"/>
            <a:r>
              <a:rPr lang="fa-IR" sz="3200" i="0" dirty="0">
                <a:effectLst>
                  <a:outerShdw blurRad="38100" dist="38100" dir="2700000" algn="tl">
                    <a:srgbClr val="000000">
                      <a:alpha val="43137"/>
                    </a:srgbClr>
                  </a:outerShdw>
                </a:effectLst>
                <a:latin typeface="Irsans"/>
              </a:rPr>
              <a:t>درسهایی متشکل از چند جلسه آموزشی بوده و دارای تکلیف، آزمون و گفتگو هستند.</a:t>
            </a:r>
          </a:p>
          <a:p>
            <a:pPr lvl="1" algn="just"/>
            <a:r>
              <a:rPr lang="fa-IR" sz="3200" i="0" dirty="0">
                <a:effectLst>
                  <a:outerShdw blurRad="38100" dist="38100" dir="2700000" algn="tl">
                    <a:srgbClr val="000000">
                      <a:alpha val="43137"/>
                    </a:srgbClr>
                  </a:outerShdw>
                </a:effectLst>
                <a:latin typeface="Irsans"/>
              </a:rPr>
              <a:t>شرکت در این پودمان ها می تواند به ایجاد شبکه بین افراد نیز کمک کند. </a:t>
            </a:r>
          </a:p>
          <a:p>
            <a:pPr lvl="1" algn="just"/>
            <a:r>
              <a:rPr lang="fa-IR" sz="3200" i="0" dirty="0">
                <a:effectLst>
                  <a:outerShdw blurRad="38100" dist="38100" dir="2700000" algn="tl">
                    <a:srgbClr val="000000">
                      <a:alpha val="43137"/>
                    </a:srgbClr>
                  </a:outerShdw>
                </a:effectLst>
                <a:latin typeface="Irsans"/>
              </a:rPr>
              <a:t>این بخش از آرمان در فاز بعدی راه اندازی می شود.</a:t>
            </a:r>
          </a:p>
        </p:txBody>
      </p:sp>
      <p:sp>
        <p:nvSpPr>
          <p:cNvPr id="2" name="Title 1">
            <a:extLst>
              <a:ext uri="{FF2B5EF4-FFF2-40B4-BE49-F238E27FC236}">
                <a16:creationId xmlns:a16="http://schemas.microsoft.com/office/drawing/2014/main" id="{2A7B52BE-2685-43CA-AB14-0D6180E2CD8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7665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D5F24-5E90-41E9-9C89-D6F748CD39A5}"/>
              </a:ext>
            </a:extLst>
          </p:cNvPr>
          <p:cNvSpPr>
            <a:spLocks noGrp="1"/>
          </p:cNvSpPr>
          <p:nvPr>
            <p:ph idx="1"/>
          </p:nvPr>
        </p:nvSpPr>
        <p:spPr/>
        <p:txBody>
          <a:bodyPr>
            <a:normAutofit/>
          </a:bodyPr>
          <a:lstStyle/>
          <a:p>
            <a:pPr algn="just"/>
            <a:r>
              <a:rPr lang="fa-IR" sz="3600" i="0" dirty="0">
                <a:effectLst>
                  <a:outerShdw blurRad="38100" dist="38100" dir="2700000" algn="tl">
                    <a:srgbClr val="000000">
                      <a:alpha val="43137"/>
                    </a:srgbClr>
                  </a:outerShdw>
                </a:effectLst>
                <a:latin typeface="Irsans"/>
              </a:rPr>
              <a:t>دوره</a:t>
            </a:r>
            <a:r>
              <a:rPr lang="fa-IR" sz="3600" i="0" dirty="0">
                <a:solidFill>
                  <a:srgbClr val="777777"/>
                </a:solidFill>
                <a:effectLst>
                  <a:outerShdw blurRad="38100" dist="38100" dir="2700000" algn="tl">
                    <a:srgbClr val="000000">
                      <a:alpha val="43137"/>
                    </a:srgbClr>
                  </a:outerShdw>
                </a:effectLst>
                <a:latin typeface="Irsans"/>
              </a:rPr>
              <a:t>: </a:t>
            </a:r>
          </a:p>
          <a:p>
            <a:pPr lvl="1" algn="just"/>
            <a:r>
              <a:rPr lang="fa-IR" sz="3200" i="0" dirty="0">
                <a:effectLst>
                  <a:outerShdw blurRad="38100" dist="38100" dir="2700000" algn="tl">
                    <a:srgbClr val="000000">
                      <a:alpha val="43137"/>
                    </a:srgbClr>
                  </a:outerShdw>
                </a:effectLst>
                <a:latin typeface="Irsans"/>
              </a:rPr>
              <a:t>گاهی مجموع چند پودمان با هم به عنوان دوره آموزشی معرفی می شوند.</a:t>
            </a:r>
          </a:p>
          <a:p>
            <a:pPr lvl="1" algn="just"/>
            <a:r>
              <a:rPr lang="fa-IR" sz="3200" i="0" dirty="0">
                <a:effectLst>
                  <a:outerShdw blurRad="38100" dist="38100" dir="2700000" algn="tl">
                    <a:srgbClr val="000000">
                      <a:alpha val="43137"/>
                    </a:srgbClr>
                  </a:outerShdw>
                </a:effectLst>
                <a:latin typeface="Irsans"/>
              </a:rPr>
              <a:t>دریافت گواهی این دوره ها، نمایانگر گذراندن آموزشی تخصصی است.</a:t>
            </a:r>
          </a:p>
          <a:p>
            <a:endParaRPr lang="en-US" dirty="0"/>
          </a:p>
        </p:txBody>
      </p:sp>
      <p:sp>
        <p:nvSpPr>
          <p:cNvPr id="2" name="Title 1">
            <a:extLst>
              <a:ext uri="{FF2B5EF4-FFF2-40B4-BE49-F238E27FC236}">
                <a16:creationId xmlns:a16="http://schemas.microsoft.com/office/drawing/2014/main" id="{1925FAE0-66E8-4B8B-A9A9-7700E1B889C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745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BA675-FB35-4F08-842C-BFD9E864232E}"/>
              </a:ext>
            </a:extLst>
          </p:cNvPr>
          <p:cNvSpPr>
            <a:spLocks noGrp="1"/>
          </p:cNvSpPr>
          <p:nvPr>
            <p:ph idx="1"/>
          </p:nvPr>
        </p:nvSpPr>
        <p:spPr/>
        <p:txBody>
          <a:bodyPr/>
          <a:lstStyle/>
          <a:p>
            <a:pPr algn="just">
              <a:buFont typeface="Arial" panose="020B0604020202020204" pitchFamily="34" charset="0"/>
              <a:buChar char="•"/>
            </a:pPr>
            <a:r>
              <a:rPr lang="fa-IR" sz="3200" i="0" dirty="0">
                <a:effectLst/>
                <a:latin typeface="Irsans"/>
              </a:rPr>
              <a:t>مطالب مورد علاقه خود را از </a:t>
            </a:r>
            <a:r>
              <a:rPr lang="fa-IR" sz="3200" i="0" dirty="0">
                <a:solidFill>
                  <a:srgbClr val="FF0000"/>
                </a:solidFill>
                <a:effectLst>
                  <a:outerShdw blurRad="38100" dist="38100" dir="2700000" algn="tl">
                    <a:srgbClr val="000000">
                      <a:alpha val="43137"/>
                    </a:srgbClr>
                  </a:outerShdw>
                </a:effectLst>
                <a:latin typeface="Irsans"/>
              </a:rPr>
              <a:t>منبعی معتبر و قابل اعتماد </a:t>
            </a:r>
            <a:r>
              <a:rPr lang="fa-IR" sz="3200" i="0" dirty="0">
                <a:effectLst/>
                <a:latin typeface="Irsans"/>
              </a:rPr>
              <a:t>بیاموزیم!</a:t>
            </a:r>
          </a:p>
          <a:p>
            <a:pPr algn="just">
              <a:buFont typeface="Arial" panose="020B0604020202020204" pitchFamily="34" charset="0"/>
              <a:buChar char="•"/>
            </a:pPr>
            <a:r>
              <a:rPr lang="fa-IR" sz="3200" i="0" dirty="0">
                <a:effectLst/>
                <a:latin typeface="Irsans"/>
              </a:rPr>
              <a:t>صرف نظر از </a:t>
            </a:r>
            <a:r>
              <a:rPr lang="fa-IR" sz="3200" i="0" dirty="0">
                <a:solidFill>
                  <a:srgbClr val="FF0000"/>
                </a:solidFill>
                <a:effectLst>
                  <a:outerShdw blurRad="38100" dist="38100" dir="2700000" algn="tl">
                    <a:srgbClr val="000000">
                      <a:alpha val="43137"/>
                    </a:srgbClr>
                  </a:outerShdw>
                </a:effectLst>
                <a:latin typeface="Irsans"/>
              </a:rPr>
              <a:t>پیشینه تحصیلی </a:t>
            </a:r>
            <a:r>
              <a:rPr lang="fa-IR" sz="3200" i="0" dirty="0">
                <a:effectLst/>
                <a:latin typeface="Irsans"/>
              </a:rPr>
              <a:t>و بر اساس علاقه و توانمندی های فعلی خود، بیاموزیم!</a:t>
            </a:r>
          </a:p>
          <a:p>
            <a:pPr algn="just">
              <a:buFont typeface="Arial" panose="020B0604020202020204" pitchFamily="34" charset="0"/>
              <a:buChar char="•"/>
            </a:pPr>
            <a:r>
              <a:rPr lang="fa-IR" sz="3200" i="0" dirty="0">
                <a:solidFill>
                  <a:srgbClr val="FF0000"/>
                </a:solidFill>
                <a:effectLst>
                  <a:outerShdw blurRad="38100" dist="38100" dir="2700000" algn="tl">
                    <a:srgbClr val="000000">
                      <a:alpha val="43137"/>
                    </a:srgbClr>
                  </a:outerShdw>
                </a:effectLst>
                <a:latin typeface="Irsans"/>
              </a:rPr>
              <a:t>رایگان</a:t>
            </a:r>
            <a:r>
              <a:rPr lang="fa-IR" sz="3200" i="0" dirty="0">
                <a:solidFill>
                  <a:srgbClr val="777777"/>
                </a:solidFill>
                <a:effectLst/>
                <a:latin typeface="Irsans"/>
              </a:rPr>
              <a:t> </a:t>
            </a:r>
            <a:r>
              <a:rPr lang="fa-IR" sz="3200" i="0" dirty="0">
                <a:effectLst/>
                <a:latin typeface="Irsans"/>
              </a:rPr>
              <a:t>مطالعه کنیم!</a:t>
            </a:r>
          </a:p>
          <a:p>
            <a:pPr algn="just">
              <a:buFont typeface="Arial" panose="020B0604020202020204" pitchFamily="34" charset="0"/>
              <a:buChar char="•"/>
            </a:pPr>
            <a:r>
              <a:rPr lang="fa-IR" sz="3200" i="0" dirty="0">
                <a:effectLst/>
                <a:latin typeface="Irsans"/>
              </a:rPr>
              <a:t>با سایر افراد آشنا شویم و با یکدیگر و از یکدیگر یاد بگیریم!</a:t>
            </a:r>
          </a:p>
          <a:p>
            <a:pPr algn="just"/>
            <a:r>
              <a:rPr lang="fa-IR" sz="3200" i="0" dirty="0">
                <a:effectLst/>
                <a:latin typeface="Irsans"/>
              </a:rPr>
              <a:t>پس به آرمان می پیوندیم!</a:t>
            </a:r>
          </a:p>
          <a:p>
            <a:endParaRPr lang="en-US" dirty="0"/>
          </a:p>
        </p:txBody>
      </p:sp>
      <p:sp>
        <p:nvSpPr>
          <p:cNvPr id="2" name="Title 1">
            <a:extLst>
              <a:ext uri="{FF2B5EF4-FFF2-40B4-BE49-F238E27FC236}">
                <a16:creationId xmlns:a16="http://schemas.microsoft.com/office/drawing/2014/main" id="{57D89D68-76F0-469C-89A9-9743EF7F9098}"/>
              </a:ext>
            </a:extLst>
          </p:cNvPr>
          <p:cNvSpPr>
            <a:spLocks noGrp="1"/>
          </p:cNvSpPr>
          <p:nvPr>
            <p:ph type="title"/>
          </p:nvPr>
        </p:nvSpPr>
        <p:spPr/>
        <p:txBody>
          <a:bodyPr/>
          <a:lstStyle/>
          <a:p>
            <a:r>
              <a:rPr lang="fa-IR" i="0" dirty="0">
                <a:effectLst>
                  <a:outerShdw blurRad="38100" dist="38100" dir="2700000" algn="tl">
                    <a:srgbClr val="000000">
                      <a:alpha val="43137"/>
                    </a:srgbClr>
                  </a:outerShdw>
                </a:effectLst>
                <a:latin typeface="Irsans"/>
              </a:rPr>
              <a:t>" آرمانی بیاموزیم" چون می خواهیم:</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77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4F82D-ED96-4AFE-920C-EBF4DEDA887B}"/>
              </a:ext>
            </a:extLst>
          </p:cNvPr>
          <p:cNvSpPr>
            <a:spLocks noGrp="1"/>
          </p:cNvSpPr>
          <p:nvPr>
            <p:ph idx="1"/>
          </p:nvPr>
        </p:nvSpPr>
        <p:spPr/>
        <p:txBody>
          <a:bodyPr>
            <a:normAutofit/>
          </a:bodyPr>
          <a:lstStyle/>
          <a:p>
            <a:pPr algn="just"/>
            <a:r>
              <a:rPr lang="fa-IR" sz="3200" dirty="0"/>
              <a:t>آموزه، یک یا چند محتوای مجزاست که یک مبحث را به طور کوتاه و فشرده پوشش می دهد و به شکل </a:t>
            </a:r>
            <a:r>
              <a:rPr lang="fa-IR" sz="3200" dirty="0">
                <a:solidFill>
                  <a:schemeClr val="tx2">
                    <a:lumMod val="75000"/>
                  </a:schemeClr>
                </a:solidFill>
              </a:rPr>
              <a:t>خودخوان</a:t>
            </a:r>
            <a:r>
              <a:rPr lang="fa-IR" sz="3200" dirty="0"/>
              <a:t> طراحی شده است. آموزه دارای اجزای زیر است: </a:t>
            </a:r>
          </a:p>
          <a:p>
            <a:pPr algn="just">
              <a:buFontTx/>
              <a:buChar char="-"/>
            </a:pPr>
            <a:r>
              <a:rPr lang="fa-IR" sz="3200" dirty="0"/>
              <a:t>راهنمای مطالعه که شامل معرفی مختصر آموزه، اهداف، مدرسین و نوع گواهی و داده های مربوط به مشخصات آموزه است. </a:t>
            </a:r>
          </a:p>
          <a:p>
            <a:pPr algn="just">
              <a:buFontTx/>
              <a:buChar char="-"/>
            </a:pPr>
            <a:r>
              <a:rPr lang="fa-IR" sz="3200" dirty="0"/>
              <a:t>یک تا دو محتوای الکترونیکی کوتاه </a:t>
            </a:r>
          </a:p>
          <a:p>
            <a:pPr marL="0" indent="0" algn="just">
              <a:buNone/>
            </a:pPr>
            <a:r>
              <a:rPr lang="fa-IR" sz="3200" dirty="0"/>
              <a:t>- آزمون چهارگزینه ای نهایی برای مشاهده نمونه می توانید به سایت آرمان مراجعه کنید. </a:t>
            </a:r>
            <a:endParaRPr lang="en-US" sz="3200" dirty="0"/>
          </a:p>
        </p:txBody>
      </p:sp>
      <p:sp>
        <p:nvSpPr>
          <p:cNvPr id="2" name="Title 1">
            <a:extLst>
              <a:ext uri="{FF2B5EF4-FFF2-40B4-BE49-F238E27FC236}">
                <a16:creationId xmlns:a16="http://schemas.microsoft.com/office/drawing/2014/main" id="{CF5352AF-5680-4D28-86B1-CB8596951D2E}"/>
              </a:ext>
            </a:extLst>
          </p:cNvPr>
          <p:cNvSpPr>
            <a:spLocks noGrp="1"/>
          </p:cNvSpPr>
          <p:nvPr>
            <p:ph type="title"/>
          </p:nvPr>
        </p:nvSpPr>
        <p:spPr/>
        <p:txBody>
          <a:bodyPr/>
          <a:lstStyle/>
          <a:p>
            <a:r>
              <a:rPr lang="fa-IR" dirty="0"/>
              <a:t>آموزه چیست؟</a:t>
            </a:r>
            <a:endParaRPr lang="en-US" dirty="0"/>
          </a:p>
        </p:txBody>
      </p:sp>
    </p:spTree>
    <p:extLst>
      <p:ext uri="{BB962C8B-B14F-4D97-AF65-F5344CB8AC3E}">
        <p14:creationId xmlns:p14="http://schemas.microsoft.com/office/powerpoint/2010/main" val="285411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053C3-6AF5-47D1-9F1E-76FCC94DCB57}"/>
              </a:ext>
            </a:extLst>
          </p:cNvPr>
          <p:cNvSpPr>
            <a:spLocks noGrp="1"/>
          </p:cNvSpPr>
          <p:nvPr>
            <p:ph idx="1"/>
          </p:nvPr>
        </p:nvSpPr>
        <p:spPr>
          <a:xfrm>
            <a:off x="239151" y="1195754"/>
            <a:ext cx="11521440" cy="5416061"/>
          </a:xfrm>
        </p:spPr>
        <p:txBody>
          <a:bodyPr>
            <a:normAutofit/>
          </a:bodyPr>
          <a:lstStyle/>
          <a:p>
            <a:pPr marL="0" indent="0" algn="just">
              <a:lnSpc>
                <a:spcPct val="150000"/>
              </a:lnSpc>
              <a:buNone/>
            </a:pPr>
            <a:r>
              <a:rPr lang="fa-IR" sz="3200" dirty="0"/>
              <a:t>1 -انتخاب مدرس مناسب و داوطلب</a:t>
            </a:r>
          </a:p>
          <a:p>
            <a:pPr marL="0" indent="0" algn="just">
              <a:lnSpc>
                <a:spcPct val="150000"/>
              </a:lnSpc>
              <a:buNone/>
            </a:pPr>
            <a:r>
              <a:rPr lang="fa-IR" sz="3200" dirty="0"/>
              <a:t>2 -توجیه مدرس در مورد کار و ارائه چک لیست آماده سازی مطلب قبل از ضبط: بدین منظور الزم است مدرس قبل از اقدام برای ضبط، محتوای خود را در قالب راهنمایی که در پیوست 1 آمده است آماده کند.</a:t>
            </a:r>
          </a:p>
          <a:p>
            <a:pPr marL="0" indent="0" algn="just">
              <a:lnSpc>
                <a:spcPct val="150000"/>
              </a:lnSpc>
              <a:buNone/>
            </a:pPr>
            <a:r>
              <a:rPr lang="fa-IR" sz="3200" dirty="0"/>
              <a:t> 3 -تکمیل فرم آموزه: در این مرحله مدرس فرم </a:t>
            </a:r>
            <a:r>
              <a:rPr lang="en-US" sz="3200" dirty="0"/>
              <a:t>  Word </a:t>
            </a:r>
            <a:r>
              <a:rPr lang="fa-IR" sz="3200" dirty="0"/>
              <a:t>با عنوان فرم آموزه های آرمان (پیوست 2) را تکمیل مینماید و موارد الزامی برای تحویل مانند عکس مدرس و تصویر معرف آموزه را نیز ارائه می دهد.</a:t>
            </a:r>
          </a:p>
        </p:txBody>
      </p:sp>
      <p:sp>
        <p:nvSpPr>
          <p:cNvPr id="2" name="Title 1">
            <a:extLst>
              <a:ext uri="{FF2B5EF4-FFF2-40B4-BE49-F238E27FC236}">
                <a16:creationId xmlns:a16="http://schemas.microsoft.com/office/drawing/2014/main" id="{CF1A0CA1-7767-44C3-9F7E-7F4E17FA4C5F}"/>
              </a:ext>
            </a:extLst>
          </p:cNvPr>
          <p:cNvSpPr>
            <a:spLocks noGrp="1"/>
          </p:cNvSpPr>
          <p:nvPr>
            <p:ph type="title"/>
          </p:nvPr>
        </p:nvSpPr>
        <p:spPr>
          <a:xfrm>
            <a:off x="838200" y="365129"/>
            <a:ext cx="10515600" cy="929103"/>
          </a:xfrm>
        </p:spPr>
        <p:txBody>
          <a:bodyPr/>
          <a:lstStyle/>
          <a:p>
            <a:r>
              <a:rPr lang="fa-IR" dirty="0"/>
              <a:t>برای تولید آموزه چه باید کرد؟</a:t>
            </a:r>
            <a:endParaRPr lang="en-US" dirty="0"/>
          </a:p>
        </p:txBody>
      </p:sp>
    </p:spTree>
    <p:extLst>
      <p:ext uri="{BB962C8B-B14F-4D97-AF65-F5344CB8AC3E}">
        <p14:creationId xmlns:p14="http://schemas.microsoft.com/office/powerpoint/2010/main" val="205952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CC3AB-7CE5-4ECD-801C-C489CB503291}"/>
              </a:ext>
            </a:extLst>
          </p:cNvPr>
          <p:cNvSpPr>
            <a:spLocks noGrp="1"/>
          </p:cNvSpPr>
          <p:nvPr>
            <p:ph idx="1"/>
          </p:nvPr>
        </p:nvSpPr>
        <p:spPr>
          <a:xfrm>
            <a:off x="838200" y="717456"/>
            <a:ext cx="10515600" cy="5459511"/>
          </a:xfrm>
        </p:spPr>
        <p:txBody>
          <a:bodyPr>
            <a:normAutofit/>
          </a:bodyPr>
          <a:lstStyle/>
          <a:p>
            <a:pPr marL="0" indent="0" algn="just">
              <a:lnSpc>
                <a:spcPct val="150000"/>
              </a:lnSpc>
              <a:buNone/>
            </a:pPr>
            <a:r>
              <a:rPr lang="fa-IR" sz="3200" dirty="0"/>
              <a:t>4 -ضبط صدا و تولید محتوای الکترونیکی: در این مرحله بر اساس ضوابط فنی و آموزشی تولید آموزه های آرمان تولید می شوند. یک آموزه می تواند یک تا دو محتوای الکترونیکی مولتی مدیا داشته باشد.</a:t>
            </a:r>
          </a:p>
          <a:p>
            <a:pPr marL="0" indent="0" algn="just">
              <a:lnSpc>
                <a:spcPct val="150000"/>
              </a:lnSpc>
              <a:buNone/>
            </a:pPr>
            <a:r>
              <a:rPr lang="fa-IR" sz="3200" dirty="0"/>
              <a:t>5 -تکمیل فرم مالکیت معنوی توسط مدرس</a:t>
            </a:r>
            <a:endParaRPr lang="en-US" dirty="0"/>
          </a:p>
        </p:txBody>
      </p:sp>
    </p:spTree>
    <p:extLst>
      <p:ext uri="{BB962C8B-B14F-4D97-AF65-F5344CB8AC3E}">
        <p14:creationId xmlns:p14="http://schemas.microsoft.com/office/powerpoint/2010/main" val="28638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BDF21-B0AC-46E2-BB1B-F3D154687CC5}"/>
              </a:ext>
            </a:extLst>
          </p:cNvPr>
          <p:cNvSpPr>
            <a:spLocks noGrp="1"/>
          </p:cNvSpPr>
          <p:nvPr>
            <p:ph idx="1"/>
          </p:nvPr>
        </p:nvSpPr>
        <p:spPr>
          <a:xfrm>
            <a:off x="838200" y="1825628"/>
            <a:ext cx="10515600" cy="4842461"/>
          </a:xfrm>
        </p:spPr>
        <p:txBody>
          <a:bodyPr/>
          <a:lstStyle/>
          <a:p>
            <a:pPr marL="0" indent="0">
              <a:buNone/>
            </a:pPr>
            <a:r>
              <a:rPr lang="fa-IR" dirty="0"/>
              <a:t>موارد زیر به دبیرخانه آرمان تحویل داده می شوند: </a:t>
            </a:r>
          </a:p>
          <a:p>
            <a:pPr>
              <a:buFontTx/>
              <a:buChar char="-"/>
            </a:pPr>
            <a:r>
              <a:rPr lang="fa-IR" dirty="0"/>
              <a:t>فرم آموزه و موارد الزم مشخص شده در آن (پیوست 2) </a:t>
            </a:r>
          </a:p>
          <a:p>
            <a:pPr algn="just">
              <a:lnSpc>
                <a:spcPct val="150000"/>
              </a:lnSpc>
              <a:buFontTx/>
              <a:buChar char="-"/>
            </a:pPr>
            <a:r>
              <a:rPr lang="fa-IR" dirty="0"/>
              <a:t>محتواهای الکترونیکی با فرمت های مشخص شده در بخش ضوابط تولید آموزههای آرمان </a:t>
            </a:r>
          </a:p>
          <a:p>
            <a:pPr marL="0" indent="0" algn="just">
              <a:lnSpc>
                <a:spcPct val="150000"/>
              </a:lnSpc>
              <a:buNone/>
            </a:pPr>
            <a:r>
              <a:rPr lang="fa-IR" dirty="0"/>
              <a:t>- فرم مالکیت معنوی امضا شده توسط مدرس مسوول درس</a:t>
            </a:r>
            <a:endParaRPr lang="en-US" dirty="0"/>
          </a:p>
        </p:txBody>
      </p:sp>
      <p:sp>
        <p:nvSpPr>
          <p:cNvPr id="2" name="Title 1">
            <a:extLst>
              <a:ext uri="{FF2B5EF4-FFF2-40B4-BE49-F238E27FC236}">
                <a16:creationId xmlns:a16="http://schemas.microsoft.com/office/drawing/2014/main" id="{4155B510-81A2-4820-809A-E5248F9F5AD5}"/>
              </a:ext>
            </a:extLst>
          </p:cNvPr>
          <p:cNvSpPr>
            <a:spLocks noGrp="1"/>
          </p:cNvSpPr>
          <p:nvPr>
            <p:ph type="title"/>
          </p:nvPr>
        </p:nvSpPr>
        <p:spPr/>
        <p:txBody>
          <a:bodyPr/>
          <a:lstStyle/>
          <a:p>
            <a:r>
              <a:rPr lang="fa-IR" dirty="0"/>
              <a:t>چه مواردی باید به دبیرخانه آرمان تحویل داده شوند؟ </a:t>
            </a:r>
            <a:endParaRPr lang="en-US" dirty="0"/>
          </a:p>
        </p:txBody>
      </p:sp>
      <p:sp>
        <p:nvSpPr>
          <p:cNvPr id="4" name="Oval 3">
            <a:extLst>
              <a:ext uri="{FF2B5EF4-FFF2-40B4-BE49-F238E27FC236}">
                <a16:creationId xmlns:a16="http://schemas.microsoft.com/office/drawing/2014/main" id="{5CBDEE7E-E5B7-4AC4-9C48-DB696B0DF079}"/>
              </a:ext>
            </a:extLst>
          </p:cNvPr>
          <p:cNvSpPr/>
          <p:nvPr/>
        </p:nvSpPr>
        <p:spPr>
          <a:xfrm>
            <a:off x="11094135" y="2222110"/>
            <a:ext cx="519332" cy="5205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a:t>1</a:t>
            </a:r>
            <a:endParaRPr lang="en-US" dirty="0"/>
          </a:p>
        </p:txBody>
      </p:sp>
      <p:sp>
        <p:nvSpPr>
          <p:cNvPr id="5" name="Oval 4">
            <a:extLst>
              <a:ext uri="{FF2B5EF4-FFF2-40B4-BE49-F238E27FC236}">
                <a16:creationId xmlns:a16="http://schemas.microsoft.com/office/drawing/2014/main" id="{66C621C1-92D0-4B31-A1DF-A85705068DAF}"/>
              </a:ext>
            </a:extLst>
          </p:cNvPr>
          <p:cNvSpPr/>
          <p:nvPr/>
        </p:nvSpPr>
        <p:spPr>
          <a:xfrm>
            <a:off x="11094135" y="2908496"/>
            <a:ext cx="519332" cy="5205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a:t>2</a:t>
            </a:r>
            <a:endParaRPr lang="en-US" dirty="0"/>
          </a:p>
        </p:txBody>
      </p:sp>
      <p:sp>
        <p:nvSpPr>
          <p:cNvPr id="6" name="Oval 5">
            <a:extLst>
              <a:ext uri="{FF2B5EF4-FFF2-40B4-BE49-F238E27FC236}">
                <a16:creationId xmlns:a16="http://schemas.microsoft.com/office/drawing/2014/main" id="{405AED60-2248-4BFD-89C0-C428856618D1}"/>
              </a:ext>
            </a:extLst>
          </p:cNvPr>
          <p:cNvSpPr/>
          <p:nvPr/>
        </p:nvSpPr>
        <p:spPr>
          <a:xfrm>
            <a:off x="11094135" y="3551266"/>
            <a:ext cx="519332" cy="5205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a:t>3</a:t>
            </a:r>
            <a:endParaRPr lang="en-US" dirty="0"/>
          </a:p>
        </p:txBody>
      </p:sp>
    </p:spTree>
    <p:extLst>
      <p:ext uri="{BB962C8B-B14F-4D97-AF65-F5344CB8AC3E}">
        <p14:creationId xmlns:p14="http://schemas.microsoft.com/office/powerpoint/2010/main" val="23919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دسترسی به موک (MO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4914" cy="68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2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04F61-1728-4E65-AEF5-3B598080F7FF}"/>
              </a:ext>
            </a:extLst>
          </p:cNvPr>
          <p:cNvSpPr>
            <a:spLocks noGrp="1"/>
          </p:cNvSpPr>
          <p:nvPr>
            <p:ph idx="1"/>
          </p:nvPr>
        </p:nvSpPr>
        <p:spPr>
          <a:xfrm>
            <a:off x="609600" y="1899138"/>
            <a:ext cx="10972800" cy="4196862"/>
          </a:xfrm>
        </p:spPr>
        <p:txBody>
          <a:bodyPr>
            <a:normAutofit/>
          </a:bodyPr>
          <a:lstStyle/>
          <a:p>
            <a:r>
              <a:rPr lang="fa-IR" sz="3600" dirty="0"/>
              <a:t>پیشنهاد می کنیم قبل از تولید، چند نمونه آموزه را در سایت آرمان </a:t>
            </a:r>
            <a:r>
              <a:rPr lang="en-US" sz="3600" dirty="0">
                <a:solidFill>
                  <a:srgbClr val="C00000"/>
                </a:solidFill>
                <a:hlinkClick r:id="rId2">
                  <a:extLst>
                    <a:ext uri="{A12FA001-AC4F-418D-AE19-62706E023703}">
                      <ahyp:hlinkClr xmlns:ahyp="http://schemas.microsoft.com/office/drawing/2018/hyperlinkcolor" xmlns="" val="tx"/>
                    </a:ext>
                  </a:extLst>
                </a:hlinkClick>
              </a:rPr>
              <a:t>www.arman.academy</a:t>
            </a:r>
            <a:r>
              <a:rPr lang="fa-IR" sz="3600" dirty="0"/>
              <a:t> ملاحظه بفرمائید.</a:t>
            </a:r>
          </a:p>
        </p:txBody>
      </p:sp>
      <p:sp>
        <p:nvSpPr>
          <p:cNvPr id="2" name="Title 1">
            <a:extLst>
              <a:ext uri="{FF2B5EF4-FFF2-40B4-BE49-F238E27FC236}">
                <a16:creationId xmlns:a16="http://schemas.microsoft.com/office/drawing/2014/main" id="{2809D6E7-FC99-448F-B01A-5DD9BD5802FC}"/>
              </a:ext>
            </a:extLst>
          </p:cNvPr>
          <p:cNvSpPr>
            <a:spLocks noGrp="1"/>
          </p:cNvSpPr>
          <p:nvPr>
            <p:ph type="title"/>
          </p:nvPr>
        </p:nvSpPr>
        <p:spPr>
          <a:xfrm>
            <a:off x="323557" y="365129"/>
            <a:ext cx="11030243" cy="1325563"/>
          </a:xfrm>
        </p:spPr>
        <p:txBody>
          <a:bodyPr/>
          <a:lstStyle/>
          <a:p>
            <a:r>
              <a:rPr lang="fa-IR" dirty="0"/>
              <a:t>چک لیست آماده سازی مطلب برای ارائه به عنوان آموزه آرمان</a:t>
            </a:r>
            <a:endParaRPr lang="en-US" dirty="0"/>
          </a:p>
        </p:txBody>
      </p:sp>
      <p:sp>
        <p:nvSpPr>
          <p:cNvPr id="4" name="Rectangle: Rounded Corners 3">
            <a:extLst>
              <a:ext uri="{FF2B5EF4-FFF2-40B4-BE49-F238E27FC236}">
                <a16:creationId xmlns:a16="http://schemas.microsoft.com/office/drawing/2014/main" id="{EF7697C4-BA97-4877-9208-59CCAD8D2324}"/>
              </a:ext>
            </a:extLst>
          </p:cNvPr>
          <p:cNvSpPr/>
          <p:nvPr/>
        </p:nvSpPr>
        <p:spPr>
          <a:xfrm rot="19977313">
            <a:off x="1956986" y="3938120"/>
            <a:ext cx="3382040" cy="11676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ln w="0"/>
                <a:solidFill>
                  <a:schemeClr val="bg1"/>
                </a:solidFill>
                <a:effectLst>
                  <a:outerShdw blurRad="38100" dist="19050" dir="2700000" algn="tl" rotWithShape="0">
                    <a:schemeClr val="dk1">
                      <a:alpha val="40000"/>
                    </a:schemeClr>
                  </a:outerShdw>
                </a:effectLst>
                <a:cs typeface="B Compset" panose="00000400000000000000" pitchFamily="2" charset="-78"/>
              </a:rPr>
              <a:t>پیوست شماره 1</a:t>
            </a:r>
            <a:endParaRPr lang="en-US" sz="3200" dirty="0">
              <a:ln w="0"/>
              <a:solidFill>
                <a:schemeClr val="bg1"/>
              </a:solidFill>
              <a:effectLst>
                <a:outerShdw blurRad="38100" dist="19050" dir="2700000" algn="tl" rotWithShape="0">
                  <a:schemeClr val="dk1">
                    <a:alpha val="40000"/>
                  </a:schemeClr>
                </a:outerShdw>
              </a:effectLst>
              <a:cs typeface="B Compset" panose="00000400000000000000" pitchFamily="2" charset="-78"/>
            </a:endParaRPr>
          </a:p>
        </p:txBody>
      </p:sp>
    </p:spTree>
    <p:extLst>
      <p:ext uri="{BB962C8B-B14F-4D97-AF65-F5344CB8AC3E}">
        <p14:creationId xmlns:p14="http://schemas.microsoft.com/office/powerpoint/2010/main" val="307035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2EDE7-F374-45F9-A298-A2A6FE8B6C89}"/>
              </a:ext>
            </a:extLst>
          </p:cNvPr>
          <p:cNvSpPr>
            <a:spLocks noGrp="1"/>
          </p:cNvSpPr>
          <p:nvPr>
            <p:ph idx="1"/>
          </p:nvPr>
        </p:nvSpPr>
        <p:spPr>
          <a:xfrm>
            <a:off x="838200" y="1825625"/>
            <a:ext cx="10515600" cy="4800258"/>
          </a:xfrm>
        </p:spPr>
        <p:txBody>
          <a:bodyPr>
            <a:normAutofit fontScale="92500"/>
          </a:bodyPr>
          <a:lstStyle/>
          <a:p>
            <a:pPr algn="just">
              <a:lnSpc>
                <a:spcPct val="150000"/>
              </a:lnSpc>
            </a:pPr>
            <a:r>
              <a:rPr lang="fa-IR" dirty="0"/>
              <a:t>هر آموزه می تواند توسط گروهی از مدرسین واجد شرایط تدوین شود ولی باید یک نفر مدرس مسئول داشته باشد. </a:t>
            </a:r>
          </a:p>
          <a:p>
            <a:pPr algn="just">
              <a:lnSpc>
                <a:spcPct val="150000"/>
              </a:lnSpc>
            </a:pPr>
            <a:r>
              <a:rPr lang="fa-IR" dirty="0"/>
              <a:t>عنوان آموزه را </a:t>
            </a:r>
            <a:r>
              <a:rPr lang="fa-IR" sz="3000" dirty="0">
                <a:solidFill>
                  <a:srgbClr val="FF0000"/>
                </a:solidFill>
                <a:effectLst>
                  <a:outerShdw blurRad="38100" dist="38100" dir="2700000" algn="tl">
                    <a:srgbClr val="000000">
                      <a:alpha val="43137"/>
                    </a:srgbClr>
                  </a:outerShdw>
                </a:effectLst>
              </a:rPr>
              <a:t>گویا، اختصاصی و جذاب </a:t>
            </a:r>
            <a:r>
              <a:rPr lang="fa-IR" dirty="0"/>
              <a:t>و متناسب با مخاطبان آموزه انتخاب کنید. </a:t>
            </a:r>
          </a:p>
          <a:p>
            <a:pPr algn="just">
              <a:lnSpc>
                <a:spcPct val="150000"/>
              </a:lnSpc>
            </a:pPr>
            <a:r>
              <a:rPr lang="fa-IR" dirty="0"/>
              <a:t>در تدوین مطلب دقت کنید که محتواهای الکترونیکی یک آموزه در مجموع نباید بیش از 40 دقیقه باشد و مطلوب آن </a:t>
            </a:r>
            <a:r>
              <a:rPr lang="fa-IR" dirty="0">
                <a:solidFill>
                  <a:srgbClr val="FF0000"/>
                </a:solidFill>
                <a:effectLst>
                  <a:outerShdw blurRad="38100" dist="38100" dir="2700000" algn="tl">
                    <a:srgbClr val="000000">
                      <a:alpha val="43137"/>
                    </a:srgbClr>
                  </a:outerShdw>
                </a:effectLst>
              </a:rPr>
              <a:t>حداکثر 20 دقیقه </a:t>
            </a:r>
            <a:r>
              <a:rPr lang="fa-IR" dirty="0"/>
              <a:t>است. </a:t>
            </a:r>
          </a:p>
          <a:p>
            <a:pPr algn="just">
              <a:lnSpc>
                <a:spcPct val="150000"/>
              </a:lnSpc>
            </a:pPr>
            <a:r>
              <a:rPr lang="fa-IR" dirty="0"/>
              <a:t>توجه کنید اگر محتوای شما طولانی (حدود سقف 40 دقیقه) است یا به طور مشترک با همکار(ان) دیگر تولید میکنید، بهتر است آن را در قالب دو یا سه فایل الکترونیکی کوتاه تر تدوین نمایید که مجموع آنها بیش از زمان فوق نباشد.</a:t>
            </a:r>
            <a:endParaRPr lang="en-US" dirty="0"/>
          </a:p>
        </p:txBody>
      </p:sp>
      <p:sp>
        <p:nvSpPr>
          <p:cNvPr id="2" name="Title 1">
            <a:extLst>
              <a:ext uri="{FF2B5EF4-FFF2-40B4-BE49-F238E27FC236}">
                <a16:creationId xmlns:a16="http://schemas.microsoft.com/office/drawing/2014/main" id="{729E9696-2185-46BC-ADA7-7ACBB757A749}"/>
              </a:ext>
            </a:extLst>
          </p:cNvPr>
          <p:cNvSpPr>
            <a:spLocks noGrp="1"/>
          </p:cNvSpPr>
          <p:nvPr>
            <p:ph type="title"/>
          </p:nvPr>
        </p:nvSpPr>
        <p:spPr/>
        <p:txBody>
          <a:bodyPr/>
          <a:lstStyle/>
          <a:p>
            <a:r>
              <a:rPr lang="fa-IR" dirty="0"/>
              <a:t>قبل از ضبط و تولید محتوا:</a:t>
            </a:r>
            <a:endParaRPr lang="en-US" dirty="0"/>
          </a:p>
        </p:txBody>
      </p:sp>
    </p:spTree>
    <p:extLst>
      <p:ext uri="{BB962C8B-B14F-4D97-AF65-F5344CB8AC3E}">
        <p14:creationId xmlns:p14="http://schemas.microsoft.com/office/powerpoint/2010/main" val="1318450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E3E90-9C0E-491D-869A-D16C8440F207}"/>
              </a:ext>
            </a:extLst>
          </p:cNvPr>
          <p:cNvSpPr>
            <a:spLocks noGrp="1"/>
          </p:cNvSpPr>
          <p:nvPr>
            <p:ph idx="1"/>
          </p:nvPr>
        </p:nvSpPr>
        <p:spPr>
          <a:xfrm>
            <a:off x="838200" y="1167620"/>
            <a:ext cx="10515600" cy="5009345"/>
          </a:xfrm>
        </p:spPr>
        <p:txBody>
          <a:bodyPr>
            <a:normAutofit lnSpcReduction="10000"/>
          </a:bodyPr>
          <a:lstStyle/>
          <a:p>
            <a:pPr algn="just">
              <a:lnSpc>
                <a:spcPct val="150000"/>
              </a:lnSpc>
            </a:pPr>
            <a:r>
              <a:rPr lang="fa-IR" sz="3200" dirty="0"/>
              <a:t>اسلایدهای خود را با رعایت اصول تدوین اسلاید آماده کنید. دقت کنید هر آنچه بیان می شود باید در اسلاید گنجانده شود و هر آنچه در اسلاید نوشته شده، حتما باید توضیح داده شود. به بیان دیگر بین صحبت های شما و اسلایدهایتان باید تناظر کامل باشد.</a:t>
            </a:r>
          </a:p>
          <a:p>
            <a:pPr algn="just">
              <a:lnSpc>
                <a:spcPct val="150000"/>
              </a:lnSpc>
            </a:pPr>
            <a:r>
              <a:rPr lang="fa-IR" sz="3200" dirty="0"/>
              <a:t> ضبط محتوا، به شکل خرد خرد یا  </a:t>
            </a:r>
            <a:r>
              <a:rPr lang="en-US" sz="3200" dirty="0"/>
              <a:t> Chunked </a:t>
            </a:r>
            <a:r>
              <a:rPr lang="fa-IR" sz="3200" dirty="0"/>
              <a:t>عمدتا اسلاید به اسلاید انجام می شود. هر </a:t>
            </a:r>
            <a:r>
              <a:rPr lang="en-US" sz="3200" dirty="0"/>
              <a:t>Chunk  </a:t>
            </a:r>
            <a:r>
              <a:rPr lang="fa-IR" sz="3200" dirty="0"/>
              <a:t> معموالً بین 1 تا 2 دقیقه است. لطفا به این موضوع در تدوین محتوا دقت کنید. </a:t>
            </a:r>
          </a:p>
        </p:txBody>
      </p:sp>
    </p:spTree>
    <p:extLst>
      <p:ext uri="{BB962C8B-B14F-4D97-AF65-F5344CB8AC3E}">
        <p14:creationId xmlns:p14="http://schemas.microsoft.com/office/powerpoint/2010/main" val="80190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2AB44-6749-4F55-B411-841D0F1537C4}"/>
              </a:ext>
            </a:extLst>
          </p:cNvPr>
          <p:cNvSpPr>
            <a:spLocks noGrp="1"/>
          </p:cNvSpPr>
          <p:nvPr>
            <p:ph idx="1"/>
          </p:nvPr>
        </p:nvSpPr>
        <p:spPr/>
        <p:txBody>
          <a:bodyPr>
            <a:normAutofit/>
          </a:bodyPr>
          <a:lstStyle/>
          <a:p>
            <a:pPr algn="just">
              <a:lnSpc>
                <a:spcPct val="150000"/>
              </a:lnSpc>
            </a:pPr>
            <a:r>
              <a:rPr lang="fa-IR" sz="3600" dirty="0"/>
              <a:t> ابتدای آموزه، به طور قابل فهم و مختصر </a:t>
            </a:r>
            <a:r>
              <a:rPr lang="fa-IR" sz="3600" dirty="0">
                <a:solidFill>
                  <a:srgbClr val="FF0000"/>
                </a:solidFill>
                <a:effectLst>
                  <a:outerShdw blurRad="38100" dist="38100" dir="2700000" algn="tl">
                    <a:srgbClr val="000000">
                      <a:alpha val="43137"/>
                    </a:srgbClr>
                  </a:outerShdw>
                </a:effectLst>
              </a:rPr>
              <a:t>هدف</a:t>
            </a:r>
            <a:r>
              <a:rPr lang="fa-IR" sz="3600" dirty="0"/>
              <a:t> یا اهداف مبحث خود را بیان کنید. در این بین به </a:t>
            </a:r>
            <a:r>
              <a:rPr lang="fa-IR" sz="3600" dirty="0">
                <a:solidFill>
                  <a:srgbClr val="FF0000"/>
                </a:solidFill>
                <a:effectLst>
                  <a:outerShdw blurRad="38100" dist="38100" dir="2700000" algn="tl">
                    <a:srgbClr val="000000">
                      <a:alpha val="43137"/>
                    </a:srgbClr>
                  </a:outerShdw>
                </a:effectLst>
              </a:rPr>
              <a:t>مخاطبان</a:t>
            </a:r>
            <a:r>
              <a:rPr lang="fa-IR" sz="3600" dirty="0"/>
              <a:t> پیشنهادی آموزه نیز می توانید اشاره کنید. </a:t>
            </a:r>
          </a:p>
          <a:p>
            <a:pPr algn="just">
              <a:lnSpc>
                <a:spcPct val="150000"/>
              </a:lnSpc>
            </a:pPr>
            <a:r>
              <a:rPr lang="fa-IR" sz="3600" dirty="0"/>
              <a:t> در محتوا حتما </a:t>
            </a:r>
            <a:r>
              <a:rPr lang="fa-IR" sz="3600" dirty="0">
                <a:solidFill>
                  <a:srgbClr val="FF0000"/>
                </a:solidFill>
                <a:effectLst>
                  <a:outerShdw blurRad="38100" dist="38100" dir="2700000" algn="tl">
                    <a:srgbClr val="000000">
                      <a:alpha val="43137"/>
                    </a:srgbClr>
                  </a:outerShdw>
                </a:effectLst>
              </a:rPr>
              <a:t>مشخصات و وابستگی سازمانی </a:t>
            </a:r>
            <a:r>
              <a:rPr lang="fa-IR" sz="3600" dirty="0"/>
              <a:t>خود را نوشته و در صورت تمایل به شکل گفتاری نیز بیان کنید.</a:t>
            </a:r>
            <a:endParaRPr lang="en-US" sz="3600" dirty="0"/>
          </a:p>
        </p:txBody>
      </p:sp>
      <p:sp>
        <p:nvSpPr>
          <p:cNvPr id="2" name="Title 1">
            <a:extLst>
              <a:ext uri="{FF2B5EF4-FFF2-40B4-BE49-F238E27FC236}">
                <a16:creationId xmlns:a16="http://schemas.microsoft.com/office/drawing/2014/main" id="{B761D546-FCD9-476C-8E8C-0920C40F97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6845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0C29A-1315-418A-AB2D-5DD5E69D20D7}"/>
              </a:ext>
            </a:extLst>
          </p:cNvPr>
          <p:cNvSpPr>
            <a:spLocks noGrp="1"/>
          </p:cNvSpPr>
          <p:nvPr>
            <p:ph idx="1"/>
          </p:nvPr>
        </p:nvSpPr>
        <p:spPr>
          <a:xfrm>
            <a:off x="838200" y="1505243"/>
            <a:ext cx="10515600" cy="5134708"/>
          </a:xfrm>
        </p:spPr>
        <p:txBody>
          <a:bodyPr>
            <a:normAutofit/>
          </a:bodyPr>
          <a:lstStyle/>
          <a:p>
            <a:pPr algn="just">
              <a:lnSpc>
                <a:spcPct val="150000"/>
              </a:lnSpc>
            </a:pPr>
            <a:r>
              <a:rPr lang="fa-IR" sz="3200" dirty="0"/>
              <a:t>آموزه ها مطالبی مستقل هستند. در ارائه مطلب به درس های قبلی یا سایر محتواها و ... اشاره نکنید.</a:t>
            </a:r>
          </a:p>
          <a:p>
            <a:pPr algn="just">
              <a:lnSpc>
                <a:spcPct val="150000"/>
              </a:lnSpc>
            </a:pPr>
            <a:r>
              <a:rPr lang="fa-IR" sz="3200" dirty="0"/>
              <a:t> دقت کنید آموزه های آرمان باید مختصر، مفید و کاربردی، یک مبحث خاص را پوشش دهند. ذکر تئوری مفصل مطالب که قابل دستیابی از رفرانس هاست، مورد توجه مخاطبان نسل امروزی قرار نخواهد گرفت.</a:t>
            </a:r>
          </a:p>
          <a:p>
            <a:pPr algn="just">
              <a:lnSpc>
                <a:spcPct val="150000"/>
              </a:lnSpc>
            </a:pPr>
            <a:r>
              <a:rPr lang="fa-IR" sz="3200" dirty="0"/>
              <a:t> کپی رایت عکس ها، جدول ها و سایر عناصر محتوا را رعایت نمایید. </a:t>
            </a:r>
          </a:p>
        </p:txBody>
      </p:sp>
    </p:spTree>
    <p:extLst>
      <p:ext uri="{BB962C8B-B14F-4D97-AF65-F5344CB8AC3E}">
        <p14:creationId xmlns:p14="http://schemas.microsoft.com/office/powerpoint/2010/main" val="174172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E0B29-7833-4874-9257-E1DCE07786D4}"/>
              </a:ext>
            </a:extLst>
          </p:cNvPr>
          <p:cNvSpPr>
            <a:spLocks noGrp="1"/>
          </p:cNvSpPr>
          <p:nvPr>
            <p:ph idx="1"/>
          </p:nvPr>
        </p:nvSpPr>
        <p:spPr/>
        <p:txBody>
          <a:bodyPr/>
          <a:lstStyle/>
          <a:p>
            <a:pPr algn="just">
              <a:lnSpc>
                <a:spcPct val="150000"/>
              </a:lnSpc>
            </a:pPr>
            <a:r>
              <a:rPr lang="fa-IR" sz="2800" dirty="0"/>
              <a:t>انتهای آموزه حتما جمع بندی کوتاهی از مطلب ارائه دهید.</a:t>
            </a:r>
          </a:p>
          <a:p>
            <a:pPr algn="just">
              <a:lnSpc>
                <a:spcPct val="150000"/>
              </a:lnSpc>
            </a:pPr>
            <a:r>
              <a:rPr lang="fa-IR" sz="2800" dirty="0"/>
              <a:t> ارائه رفرنس ها و منابع مطالعه برای مخاطبان شما بسیار مفید است. </a:t>
            </a:r>
          </a:p>
          <a:p>
            <a:pPr algn="just">
              <a:lnSpc>
                <a:spcPct val="150000"/>
              </a:lnSpc>
            </a:pPr>
            <a:r>
              <a:rPr lang="fa-IR" sz="2800" dirty="0"/>
              <a:t>فرم آموزه آرمان را تکمیل نمایید. </a:t>
            </a:r>
          </a:p>
          <a:p>
            <a:pPr algn="just">
              <a:lnSpc>
                <a:spcPct val="150000"/>
              </a:lnSpc>
            </a:pPr>
            <a:r>
              <a:rPr lang="fa-IR" sz="2800" dirty="0"/>
              <a:t>در آرمان </a:t>
            </a:r>
            <a:r>
              <a:rPr lang="fa-IR" sz="2800" dirty="0">
                <a:solidFill>
                  <a:srgbClr val="C00000"/>
                </a:solidFill>
              </a:rPr>
              <a:t>عکسی</a:t>
            </a:r>
            <a:r>
              <a:rPr lang="fa-IR" sz="2800" dirty="0"/>
              <a:t> از شما گذاشته می شود. پیشنهاد می شود عکس پرسنلی ارائه ندهید و عکسی دوستانه تر و شادابتر را تحویل دهید.</a:t>
            </a:r>
            <a:endParaRPr lang="en-US" sz="2800" dirty="0"/>
          </a:p>
        </p:txBody>
      </p:sp>
      <p:sp>
        <p:nvSpPr>
          <p:cNvPr id="2" name="Title 1">
            <a:extLst>
              <a:ext uri="{FF2B5EF4-FFF2-40B4-BE49-F238E27FC236}">
                <a16:creationId xmlns:a16="http://schemas.microsoft.com/office/drawing/2014/main" id="{D0EEE5BC-64D7-4CAF-AEAF-B99F645EA5D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51103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0AB53-A7E3-40D2-94AF-C3EE0EF89585}"/>
              </a:ext>
            </a:extLst>
          </p:cNvPr>
          <p:cNvSpPr>
            <a:spLocks noGrp="1"/>
          </p:cNvSpPr>
          <p:nvPr>
            <p:ph idx="1"/>
          </p:nvPr>
        </p:nvSpPr>
        <p:spPr>
          <a:xfrm>
            <a:off x="838200" y="1420837"/>
            <a:ext cx="10515600" cy="5072038"/>
          </a:xfrm>
        </p:spPr>
        <p:txBody>
          <a:bodyPr>
            <a:normAutofit/>
          </a:bodyPr>
          <a:lstStyle/>
          <a:p>
            <a:pPr algn="just">
              <a:lnSpc>
                <a:spcPct val="150000"/>
              </a:lnSpc>
            </a:pPr>
            <a:r>
              <a:rPr lang="fa-IR" dirty="0"/>
              <a:t> مطلب را با بیانی </a:t>
            </a:r>
            <a:r>
              <a:rPr lang="fa-IR" dirty="0">
                <a:solidFill>
                  <a:schemeClr val="tx2">
                    <a:lumMod val="75000"/>
                  </a:schemeClr>
                </a:solidFill>
              </a:rPr>
              <a:t>شیوا و رسا </a:t>
            </a:r>
            <a:r>
              <a:rPr lang="fa-IR" dirty="0"/>
              <a:t>و با سرعتی مناسب (کند صحبت نشود) ارائه دهید. شرایط ضبط اغلب باعث می شود سرعت صحبت شما کند شود که متناسب با انتظارات مخاطب امروزی نیست.</a:t>
            </a:r>
          </a:p>
          <a:p>
            <a:pPr algn="just">
              <a:lnSpc>
                <a:spcPct val="150000"/>
              </a:lnSpc>
            </a:pPr>
            <a:r>
              <a:rPr lang="fa-IR" dirty="0"/>
              <a:t> از لحن گفتاری استفاده کنید. خواندن نوشته ها از روی متن یا </a:t>
            </a:r>
            <a:r>
              <a:rPr lang="fa-IR" dirty="0">
                <a:solidFill>
                  <a:schemeClr val="tx2">
                    <a:lumMod val="75000"/>
                  </a:schemeClr>
                </a:solidFill>
              </a:rPr>
              <a:t>بیان رسمی </a:t>
            </a:r>
            <a:r>
              <a:rPr lang="fa-IR" dirty="0"/>
              <a:t>نوشتاری مطالب مناسب نیست.</a:t>
            </a:r>
          </a:p>
          <a:p>
            <a:pPr algn="just">
              <a:lnSpc>
                <a:spcPct val="150000"/>
              </a:lnSpc>
            </a:pPr>
            <a:r>
              <a:rPr lang="fa-IR" dirty="0"/>
              <a:t> در ارائه مطلب مخاطب را مورد خطاب قرار دهید و </a:t>
            </a:r>
            <a:r>
              <a:rPr lang="fa-IR" dirty="0">
                <a:solidFill>
                  <a:schemeClr val="tx2">
                    <a:lumMod val="75000"/>
                  </a:schemeClr>
                </a:solidFill>
              </a:rPr>
              <a:t>سوم شخص </a:t>
            </a:r>
            <a:r>
              <a:rPr lang="fa-IR" dirty="0"/>
              <a:t>صحبت نکنید (مثال: شما در این محتوا با .... آشنا می شین/ این مطلب در ... به درد شما می خوره). </a:t>
            </a:r>
          </a:p>
        </p:txBody>
      </p:sp>
      <p:sp>
        <p:nvSpPr>
          <p:cNvPr id="2" name="Title 1">
            <a:extLst>
              <a:ext uri="{FF2B5EF4-FFF2-40B4-BE49-F238E27FC236}">
                <a16:creationId xmlns:a16="http://schemas.microsoft.com/office/drawing/2014/main" id="{E0D2D0DE-9AF0-41B4-99AB-48D787A63913}"/>
              </a:ext>
            </a:extLst>
          </p:cNvPr>
          <p:cNvSpPr>
            <a:spLocks noGrp="1"/>
          </p:cNvSpPr>
          <p:nvPr>
            <p:ph type="title"/>
          </p:nvPr>
        </p:nvSpPr>
        <p:spPr/>
        <p:txBody>
          <a:bodyPr/>
          <a:lstStyle/>
          <a:p>
            <a:r>
              <a:rPr lang="fa-IR" dirty="0"/>
              <a:t>حین ضبط و تولید محتوا:</a:t>
            </a:r>
            <a:endParaRPr lang="en-US" dirty="0"/>
          </a:p>
        </p:txBody>
      </p:sp>
    </p:spTree>
    <p:extLst>
      <p:ext uri="{BB962C8B-B14F-4D97-AF65-F5344CB8AC3E}">
        <p14:creationId xmlns:p14="http://schemas.microsoft.com/office/powerpoint/2010/main" val="1932509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E0060-C6A1-4327-8918-7615E3CE3BDC}"/>
              </a:ext>
            </a:extLst>
          </p:cNvPr>
          <p:cNvSpPr>
            <a:spLocks noGrp="1"/>
          </p:cNvSpPr>
          <p:nvPr>
            <p:ph idx="1"/>
          </p:nvPr>
        </p:nvSpPr>
        <p:spPr/>
        <p:txBody>
          <a:bodyPr/>
          <a:lstStyle/>
          <a:p>
            <a:pPr algn="just">
              <a:lnSpc>
                <a:spcPct val="150000"/>
              </a:lnSpc>
            </a:pPr>
            <a:r>
              <a:rPr lang="fa-IR" dirty="0"/>
              <a:t> در حین ارائه مطلب با مخاطب </a:t>
            </a:r>
            <a:r>
              <a:rPr lang="fa-IR" dirty="0">
                <a:solidFill>
                  <a:schemeClr val="tx2">
                    <a:lumMod val="75000"/>
                  </a:schemeClr>
                </a:solidFill>
              </a:rPr>
              <a:t>تعامل </a:t>
            </a:r>
            <a:r>
              <a:rPr lang="fa-IR" dirty="0"/>
              <a:t>داشته باشید (مثال: حاال که به اینجای مطلب رسیدیم، یک مکثی بکنین و به این سوال فکر کنین و بعد ادامه مطلب رو گوش بدین/ آیا تا حاال به پاسخ این سوال فکر کردین؟). </a:t>
            </a:r>
          </a:p>
          <a:p>
            <a:pPr algn="just">
              <a:lnSpc>
                <a:spcPct val="150000"/>
              </a:lnSpc>
            </a:pPr>
            <a:r>
              <a:rPr lang="fa-IR" dirty="0"/>
              <a:t> </a:t>
            </a:r>
            <a:r>
              <a:rPr lang="fa-IR" dirty="0">
                <a:solidFill>
                  <a:schemeClr val="tx2">
                    <a:lumMod val="75000"/>
                  </a:schemeClr>
                </a:solidFill>
              </a:rPr>
              <a:t>مختصر و مفید </a:t>
            </a:r>
            <a:r>
              <a:rPr lang="fa-IR" dirty="0"/>
              <a:t>صحبت کنید. نیازی به تکرار مطالب نیست چون برخلاف ارائه های حضوری، مخاطبان میتوانند هر بخش از محتوا را که الزم داشتند، تکرار کنند.</a:t>
            </a:r>
            <a:endParaRPr lang="en-US" dirty="0"/>
          </a:p>
          <a:p>
            <a:pPr marL="0" indent="0">
              <a:buNone/>
            </a:pPr>
            <a:endParaRPr lang="en-US" dirty="0"/>
          </a:p>
        </p:txBody>
      </p:sp>
      <p:sp>
        <p:nvSpPr>
          <p:cNvPr id="2" name="Title 1">
            <a:extLst>
              <a:ext uri="{FF2B5EF4-FFF2-40B4-BE49-F238E27FC236}">
                <a16:creationId xmlns:a16="http://schemas.microsoft.com/office/drawing/2014/main" id="{7AA9969A-2F18-43CF-9ECC-53A0A560775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31620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BEC9E-4C98-47D2-BFEC-192A274EFD25}"/>
              </a:ext>
            </a:extLst>
          </p:cNvPr>
          <p:cNvSpPr>
            <a:spLocks noGrp="1"/>
          </p:cNvSpPr>
          <p:nvPr>
            <p:ph idx="1"/>
          </p:nvPr>
        </p:nvSpPr>
        <p:spPr/>
        <p:txBody>
          <a:bodyPr>
            <a:normAutofit/>
          </a:bodyPr>
          <a:lstStyle/>
          <a:p>
            <a:pPr algn="just"/>
            <a:r>
              <a:rPr lang="fa-IR" sz="3600" dirty="0"/>
              <a:t>تیم فنی ، محتوای شما را بعد از تولید، برای بررسی در اختیار شما قرار می دهد. با دقت بررسی کرده و ویرایش های الزم را به ایشان ارائه دهید.</a:t>
            </a:r>
            <a:endParaRPr lang="en-US" sz="3600" dirty="0"/>
          </a:p>
        </p:txBody>
      </p:sp>
      <p:sp>
        <p:nvSpPr>
          <p:cNvPr id="2" name="Title 1">
            <a:extLst>
              <a:ext uri="{FF2B5EF4-FFF2-40B4-BE49-F238E27FC236}">
                <a16:creationId xmlns:a16="http://schemas.microsoft.com/office/drawing/2014/main" id="{A8B112FC-F73F-4CBF-A251-FBD452AF2618}"/>
              </a:ext>
            </a:extLst>
          </p:cNvPr>
          <p:cNvSpPr>
            <a:spLocks noGrp="1"/>
          </p:cNvSpPr>
          <p:nvPr>
            <p:ph type="title"/>
          </p:nvPr>
        </p:nvSpPr>
        <p:spPr/>
        <p:txBody>
          <a:bodyPr/>
          <a:lstStyle/>
          <a:p>
            <a:r>
              <a:rPr lang="fa-IR" dirty="0"/>
              <a:t>بعد ضبط و تولید محتوا:</a:t>
            </a:r>
            <a:endParaRPr lang="en-US" dirty="0"/>
          </a:p>
        </p:txBody>
      </p:sp>
    </p:spTree>
    <p:extLst>
      <p:ext uri="{BB962C8B-B14F-4D97-AF65-F5344CB8AC3E}">
        <p14:creationId xmlns:p14="http://schemas.microsoft.com/office/powerpoint/2010/main" val="137579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0DB5A-35E7-425D-BD58-C68F0B69D206}"/>
              </a:ext>
            </a:extLst>
          </p:cNvPr>
          <p:cNvSpPr>
            <a:spLocks noGrp="1"/>
          </p:cNvSpPr>
          <p:nvPr>
            <p:ph idx="1"/>
          </p:nvPr>
        </p:nvSpPr>
        <p:spPr>
          <a:xfrm>
            <a:off x="300111" y="1946030"/>
            <a:ext cx="10972800" cy="4572000"/>
          </a:xfrm>
        </p:spPr>
        <p:txBody>
          <a:bodyPr>
            <a:normAutofit/>
          </a:bodyPr>
          <a:lstStyle/>
          <a:p>
            <a:r>
              <a:rPr lang="fa-IR" sz="3600" dirty="0"/>
              <a:t>مشخصات مدرس</a:t>
            </a:r>
          </a:p>
          <a:p>
            <a:r>
              <a:rPr lang="fa-IR" sz="3600" dirty="0"/>
              <a:t>اهداف آموزشی</a:t>
            </a:r>
          </a:p>
          <a:p>
            <a:r>
              <a:rPr lang="fa-IR" sz="3600" dirty="0"/>
              <a:t>مشخصات محتوای تولید شده</a:t>
            </a:r>
          </a:p>
          <a:p>
            <a:r>
              <a:rPr lang="fa-IR" sz="3600" dirty="0"/>
              <a:t>سوالات چهارگزینه ای</a:t>
            </a:r>
            <a:endParaRPr lang="en-US" sz="3600" dirty="0"/>
          </a:p>
        </p:txBody>
      </p:sp>
      <p:sp>
        <p:nvSpPr>
          <p:cNvPr id="2" name="Title 1">
            <a:extLst>
              <a:ext uri="{FF2B5EF4-FFF2-40B4-BE49-F238E27FC236}">
                <a16:creationId xmlns:a16="http://schemas.microsoft.com/office/drawing/2014/main" id="{F5B6AE1B-16AE-4869-925A-D7B2EE2768B7}"/>
              </a:ext>
            </a:extLst>
          </p:cNvPr>
          <p:cNvSpPr>
            <a:spLocks noGrp="1"/>
          </p:cNvSpPr>
          <p:nvPr>
            <p:ph type="title"/>
          </p:nvPr>
        </p:nvSpPr>
        <p:spPr/>
        <p:txBody>
          <a:bodyPr/>
          <a:lstStyle/>
          <a:p>
            <a:r>
              <a:rPr lang="fa-IR" dirty="0"/>
              <a:t>محتویات فرم پیوست شماره 2</a:t>
            </a:r>
            <a:endParaRPr lang="en-US" dirty="0"/>
          </a:p>
        </p:txBody>
      </p:sp>
    </p:spTree>
    <p:extLst>
      <p:ext uri="{BB962C8B-B14F-4D97-AF65-F5344CB8AC3E}">
        <p14:creationId xmlns:p14="http://schemas.microsoft.com/office/powerpoint/2010/main" val="150074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406DC-3DF5-47E4-B2B2-0E821DFBA23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B535C31C-92D3-45FF-A044-9061519CEC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Oval 1">
            <a:extLst>
              <a:ext uri="{FF2B5EF4-FFF2-40B4-BE49-F238E27FC236}">
                <a16:creationId xmlns:a16="http://schemas.microsoft.com/office/drawing/2014/main" id="{DB5BD5CD-2ECB-4F0E-8A75-E8C942A45C12}"/>
              </a:ext>
            </a:extLst>
          </p:cNvPr>
          <p:cNvSpPr/>
          <p:nvPr/>
        </p:nvSpPr>
        <p:spPr>
          <a:xfrm>
            <a:off x="1097280" y="5472332"/>
            <a:ext cx="2236763" cy="7596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effectLst>
                  <a:outerShdw blurRad="38100" dist="38100" dir="2700000" algn="tl">
                    <a:srgbClr val="000000">
                      <a:alpha val="43137"/>
                    </a:srgbClr>
                  </a:outerShdw>
                </a:effectLst>
              </a:rPr>
              <a:t>Manitob</a:t>
            </a:r>
            <a:r>
              <a:rPr lang="en-US" sz="2800" dirty="0">
                <a:solidFill>
                  <a:schemeClr val="bg1"/>
                </a:solidFill>
              </a:rPr>
              <a:t> </a:t>
            </a:r>
          </a:p>
        </p:txBody>
      </p:sp>
      <p:sp>
        <p:nvSpPr>
          <p:cNvPr id="4" name="Rectangle: Rounded Corners 3">
            <a:extLst>
              <a:ext uri="{FF2B5EF4-FFF2-40B4-BE49-F238E27FC236}">
                <a16:creationId xmlns:a16="http://schemas.microsoft.com/office/drawing/2014/main" id="{480FF8DB-ACB4-40EC-A972-132EC690B7A1}"/>
              </a:ext>
            </a:extLst>
          </p:cNvPr>
          <p:cNvSpPr/>
          <p:nvPr/>
        </p:nvSpPr>
        <p:spPr>
          <a:xfrm>
            <a:off x="6879102" y="2110155"/>
            <a:ext cx="3671667" cy="1336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202122"/>
                </a:solidFill>
                <a:effectLst/>
                <a:latin typeface="Arial" panose="020B0604020202020204" pitchFamily="34" charset="0"/>
              </a:rPr>
              <a:t>George</a:t>
            </a:r>
            <a:r>
              <a:rPr lang="fa-IR" sz="2400" b="1" i="0" dirty="0">
                <a:solidFill>
                  <a:srgbClr val="202122"/>
                </a:solidFill>
                <a:effectLst/>
                <a:latin typeface="Arial" panose="020B0604020202020204" pitchFamily="34" charset="0"/>
              </a:rPr>
              <a:t> </a:t>
            </a:r>
            <a:r>
              <a:rPr lang="en-US" sz="2400" b="1" i="0" dirty="0">
                <a:solidFill>
                  <a:srgbClr val="202122"/>
                </a:solidFill>
                <a:effectLst/>
                <a:latin typeface="Arial" panose="020B0604020202020204" pitchFamily="34" charset="0"/>
              </a:rPr>
              <a:t>Siemens</a:t>
            </a:r>
            <a:r>
              <a:rPr lang="fa-IR" sz="2400" b="1" i="0" dirty="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professor of psychology</a:t>
            </a:r>
            <a:endParaRPr lang="en-US" sz="2400" dirty="0"/>
          </a:p>
        </p:txBody>
      </p:sp>
      <p:sp>
        <p:nvSpPr>
          <p:cNvPr id="6" name="Rectangle: Rounded Corners 5">
            <a:extLst>
              <a:ext uri="{FF2B5EF4-FFF2-40B4-BE49-F238E27FC236}">
                <a16:creationId xmlns:a16="http://schemas.microsoft.com/office/drawing/2014/main" id="{640676D7-5CE6-49D5-94F6-58AF00CE8F44}"/>
              </a:ext>
            </a:extLst>
          </p:cNvPr>
          <p:cNvSpPr/>
          <p:nvPr/>
        </p:nvSpPr>
        <p:spPr>
          <a:xfrm>
            <a:off x="6879101" y="5067887"/>
            <a:ext cx="3995225" cy="1336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dirty="0">
                <a:solidFill>
                  <a:schemeClr val="bg1"/>
                </a:solidFill>
                <a:effectLst/>
                <a:latin typeface="Google Sans"/>
              </a:rPr>
              <a:t>Stephen Downes</a:t>
            </a:r>
          </a:p>
          <a:p>
            <a:pPr algn="ctr"/>
            <a:r>
              <a:rPr lang="en-US" b="1" i="0" dirty="0">
                <a:solidFill>
                  <a:schemeClr val="bg1"/>
                </a:solidFill>
                <a:effectLst/>
                <a:latin typeface="arial" panose="020B0604020202020204" pitchFamily="34" charset="0"/>
              </a:rPr>
              <a:t>Canadian computer</a:t>
            </a:r>
            <a:r>
              <a:rPr lang="fa-IR"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researcher</a:t>
            </a:r>
          </a:p>
        </p:txBody>
      </p:sp>
    </p:spTree>
    <p:extLst>
      <p:ext uri="{BB962C8B-B14F-4D97-AF65-F5344CB8AC3E}">
        <p14:creationId xmlns:p14="http://schemas.microsoft.com/office/powerpoint/2010/main" val="2569683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1E522-58B7-48BE-853A-A8D6CA8A4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7"/>
            <a:ext cx="12192000" cy="6854653"/>
          </a:xfrm>
          <a:prstGeom prst="rect">
            <a:avLst/>
          </a:prstGeom>
        </p:spPr>
      </p:pic>
      <p:sp>
        <p:nvSpPr>
          <p:cNvPr id="4" name="Rectangle: Rounded Corners 3">
            <a:extLst>
              <a:ext uri="{FF2B5EF4-FFF2-40B4-BE49-F238E27FC236}">
                <a16:creationId xmlns:a16="http://schemas.microsoft.com/office/drawing/2014/main" id="{6430F482-9D11-48F8-8ED6-28CCA95E33D6}"/>
              </a:ext>
            </a:extLst>
          </p:cNvPr>
          <p:cNvSpPr/>
          <p:nvPr/>
        </p:nvSpPr>
        <p:spPr>
          <a:xfrm rot="19977313">
            <a:off x="8719091" y="4618461"/>
            <a:ext cx="3336681" cy="8672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ln w="0"/>
                <a:solidFill>
                  <a:schemeClr val="bg1"/>
                </a:solidFill>
                <a:effectLst>
                  <a:outerShdw blurRad="38100" dist="19050" dir="2700000" algn="tl" rotWithShape="0">
                    <a:schemeClr val="dk1">
                      <a:alpha val="40000"/>
                    </a:schemeClr>
                  </a:outerShdw>
                </a:effectLst>
                <a:cs typeface="B Compset" panose="00000400000000000000" pitchFamily="2" charset="-78"/>
              </a:rPr>
              <a:t>پیوست شماره 2</a:t>
            </a:r>
            <a:endParaRPr lang="en-US" sz="3200" dirty="0">
              <a:ln w="0"/>
              <a:solidFill>
                <a:schemeClr val="bg1"/>
              </a:solidFill>
              <a:effectLst>
                <a:outerShdw blurRad="38100" dist="19050" dir="2700000" algn="tl" rotWithShape="0">
                  <a:schemeClr val="dk1">
                    <a:alpha val="40000"/>
                  </a:schemeClr>
                </a:outerShdw>
              </a:effectLst>
              <a:cs typeface="B Compset" panose="00000400000000000000" pitchFamily="2" charset="-78"/>
            </a:endParaRPr>
          </a:p>
        </p:txBody>
      </p:sp>
    </p:spTree>
    <p:extLst>
      <p:ext uri="{BB962C8B-B14F-4D97-AF65-F5344CB8AC3E}">
        <p14:creationId xmlns:p14="http://schemas.microsoft.com/office/powerpoint/2010/main" val="74890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C3639-830E-4F08-ABEB-BF38D6371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7"/>
            <a:ext cx="12192000" cy="6854653"/>
          </a:xfrm>
          <a:prstGeom prst="rect">
            <a:avLst/>
          </a:prstGeom>
        </p:spPr>
      </p:pic>
      <p:sp>
        <p:nvSpPr>
          <p:cNvPr id="4" name="Rectangle: Rounded Corners 3">
            <a:extLst>
              <a:ext uri="{FF2B5EF4-FFF2-40B4-BE49-F238E27FC236}">
                <a16:creationId xmlns:a16="http://schemas.microsoft.com/office/drawing/2014/main" id="{98572AD4-8FBF-4535-8401-7A369AA9278C}"/>
              </a:ext>
            </a:extLst>
          </p:cNvPr>
          <p:cNvSpPr/>
          <p:nvPr/>
        </p:nvSpPr>
        <p:spPr>
          <a:xfrm rot="19977313">
            <a:off x="358981" y="3852427"/>
            <a:ext cx="2966859" cy="9029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ln w="0"/>
                <a:solidFill>
                  <a:schemeClr val="bg1"/>
                </a:solidFill>
                <a:effectLst>
                  <a:outerShdw blurRad="38100" dist="19050" dir="2700000" algn="tl" rotWithShape="0">
                    <a:schemeClr val="dk1">
                      <a:alpha val="40000"/>
                    </a:schemeClr>
                  </a:outerShdw>
                </a:effectLst>
                <a:cs typeface="B Compset" panose="00000400000000000000" pitchFamily="2" charset="-78"/>
              </a:rPr>
              <a:t>پیوست شماره 3</a:t>
            </a:r>
            <a:endParaRPr lang="en-US" sz="3200" dirty="0">
              <a:ln w="0"/>
              <a:solidFill>
                <a:schemeClr val="bg1"/>
              </a:solidFill>
              <a:effectLst>
                <a:outerShdw blurRad="38100" dist="19050" dir="2700000" algn="tl" rotWithShape="0">
                  <a:schemeClr val="dk1">
                    <a:alpha val="40000"/>
                  </a:schemeClr>
                </a:outerShdw>
              </a:effectLst>
              <a:cs typeface="B Compset" panose="00000400000000000000" pitchFamily="2" charset="-78"/>
            </a:endParaRPr>
          </a:p>
        </p:txBody>
      </p:sp>
    </p:spTree>
    <p:extLst>
      <p:ext uri="{BB962C8B-B14F-4D97-AF65-F5344CB8AC3E}">
        <p14:creationId xmlns:p14="http://schemas.microsoft.com/office/powerpoint/2010/main" val="452411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084B1-1561-4139-B852-37193BBB8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7"/>
            <a:ext cx="12192000" cy="6854653"/>
          </a:xfrm>
          <a:prstGeom prst="rect">
            <a:avLst/>
          </a:prstGeom>
        </p:spPr>
      </p:pic>
      <p:pic>
        <p:nvPicPr>
          <p:cNvPr id="5" name="Picture 4">
            <a:extLst>
              <a:ext uri="{FF2B5EF4-FFF2-40B4-BE49-F238E27FC236}">
                <a16:creationId xmlns:a16="http://schemas.microsoft.com/office/drawing/2014/main" id="{5B21F3A2-483C-4659-8284-BDE29C6D4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7"/>
            <a:ext cx="12192000" cy="6854653"/>
          </a:xfrm>
          <a:prstGeom prst="rect">
            <a:avLst/>
          </a:prstGeom>
        </p:spPr>
      </p:pic>
      <p:pic>
        <p:nvPicPr>
          <p:cNvPr id="7" name="Picture 6">
            <a:extLst>
              <a:ext uri="{FF2B5EF4-FFF2-40B4-BE49-F238E27FC236}">
                <a16:creationId xmlns:a16="http://schemas.microsoft.com/office/drawing/2014/main" id="{3E38B453-4575-4A0F-BBC8-B167FE628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49"/>
            <a:ext cx="12192000" cy="6854653"/>
          </a:xfrm>
          <a:prstGeom prst="rect">
            <a:avLst/>
          </a:prstGeom>
        </p:spPr>
      </p:pic>
      <p:sp>
        <p:nvSpPr>
          <p:cNvPr id="8" name="Rectangle: Rounded Corners 7">
            <a:extLst>
              <a:ext uri="{FF2B5EF4-FFF2-40B4-BE49-F238E27FC236}">
                <a16:creationId xmlns:a16="http://schemas.microsoft.com/office/drawing/2014/main" id="{249E13F4-8B5F-4A17-AF14-1759B89F7E6C}"/>
              </a:ext>
            </a:extLst>
          </p:cNvPr>
          <p:cNvSpPr/>
          <p:nvPr/>
        </p:nvSpPr>
        <p:spPr>
          <a:xfrm rot="19977313">
            <a:off x="358981" y="3852427"/>
            <a:ext cx="2966859" cy="9029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ln w="0"/>
                <a:solidFill>
                  <a:schemeClr val="bg1"/>
                </a:solidFill>
                <a:effectLst>
                  <a:outerShdw blurRad="38100" dist="19050" dir="2700000" algn="tl" rotWithShape="0">
                    <a:schemeClr val="dk1">
                      <a:alpha val="40000"/>
                    </a:schemeClr>
                  </a:outerShdw>
                </a:effectLst>
                <a:cs typeface="B Compset" panose="00000400000000000000" pitchFamily="2" charset="-78"/>
              </a:rPr>
              <a:t>پیوست شماره 3</a:t>
            </a:r>
            <a:endParaRPr lang="en-US" sz="3200" dirty="0">
              <a:ln w="0"/>
              <a:solidFill>
                <a:schemeClr val="bg1"/>
              </a:solidFill>
              <a:effectLst>
                <a:outerShdw blurRad="38100" dist="19050" dir="2700000" algn="tl" rotWithShape="0">
                  <a:schemeClr val="dk1">
                    <a:alpha val="40000"/>
                  </a:schemeClr>
                </a:outerShdw>
              </a:effectLst>
              <a:cs typeface="B Compset" panose="00000400000000000000" pitchFamily="2" charset="-78"/>
            </a:endParaRPr>
          </a:p>
        </p:txBody>
      </p:sp>
    </p:spTree>
    <p:extLst>
      <p:ext uri="{BB962C8B-B14F-4D97-AF65-F5344CB8AC3E}">
        <p14:creationId xmlns:p14="http://schemas.microsoft.com/office/powerpoint/2010/main" val="2307935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DA7FB-7D55-42D1-8AD9-30BC3DBD5DDF}"/>
              </a:ext>
            </a:extLst>
          </p:cNvPr>
          <p:cNvSpPr>
            <a:spLocks noGrp="1"/>
          </p:cNvSpPr>
          <p:nvPr>
            <p:ph idx="1"/>
          </p:nvPr>
        </p:nvSpPr>
        <p:spPr>
          <a:xfrm>
            <a:off x="98473" y="1825628"/>
            <a:ext cx="11985675" cy="4842461"/>
          </a:xfrm>
        </p:spPr>
        <p:txBody>
          <a:bodyPr>
            <a:normAutofit/>
          </a:bodyPr>
          <a:lstStyle/>
          <a:p>
            <a:pPr marL="0" marR="0" indent="187960" algn="just" rtl="1">
              <a:lnSpc>
                <a:spcPct val="115000"/>
              </a:lnSpc>
              <a:spcBef>
                <a:spcPts val="0"/>
              </a:spcBef>
              <a:spcAft>
                <a:spcPts val="0"/>
              </a:spcAft>
            </a:pPr>
            <a:r>
              <a:rPr lang="ar-SA" sz="1800" b="1" dirty="0">
                <a:effectLst/>
                <a:latin typeface="Times New Roman" panose="02020603050405020304" pitchFamily="18" charset="0"/>
                <a:ea typeface="Calibri" panose="020F0502020204030204" pitchFamily="34" charset="0"/>
                <a:cs typeface="B Nazanin" panose="00000400000000000000" pitchFamily="2" charset="-78"/>
              </a:rPr>
              <a:t>دانشگاه علوم پزشکی مجازی</a:t>
            </a:r>
            <a:endParaRPr lang="en-US" sz="1800" dirty="0">
              <a:effectLst/>
              <a:latin typeface="Times New Roman" panose="02020603050405020304" pitchFamily="18" charset="0"/>
              <a:ea typeface="Calibri" panose="020F0502020204030204" pitchFamily="34" charset="0"/>
              <a:cs typeface="Traditional Arabic" panose="02020603050405020304" pitchFamily="18" charset="-78"/>
            </a:endParaRPr>
          </a:p>
          <a:p>
            <a:pPr marL="0" marR="0" indent="187960" algn="just" rtl="1">
              <a:lnSpc>
                <a:spcPct val="115000"/>
              </a:lnSpc>
              <a:spcBef>
                <a:spcPts val="0"/>
              </a:spcBef>
              <a:spcAft>
                <a:spcPts val="0"/>
              </a:spcAft>
            </a:pPr>
            <a:r>
              <a:rPr lang="ar-SA" sz="1800" dirty="0">
                <a:effectLst/>
                <a:latin typeface="Times New Roman" panose="02020603050405020304" pitchFamily="18" charset="0"/>
                <a:ea typeface="Calibri" panose="020F0502020204030204" pitchFamily="34" charset="0"/>
                <a:cs typeface="B Nazanin" panose="00000400000000000000" pitchFamily="2" charset="-78"/>
              </a:rPr>
              <a:t>با سلام</a:t>
            </a:r>
            <a:endParaRPr lang="en-US" sz="1800" dirty="0">
              <a:effectLst/>
              <a:latin typeface="Times New Roman" panose="02020603050405020304" pitchFamily="18" charset="0"/>
              <a:ea typeface="Calibri" panose="020F0502020204030204" pitchFamily="34" charset="0"/>
              <a:cs typeface="Traditional Arabic" panose="02020603050405020304" pitchFamily="18" charset="-78"/>
            </a:endParaRPr>
          </a:p>
          <a:p>
            <a:pPr marL="0" marR="0" indent="187960" algn="just" rtl="1">
              <a:lnSpc>
                <a:spcPct val="115000"/>
              </a:lnSpc>
              <a:spcBef>
                <a:spcPts val="0"/>
              </a:spcBef>
              <a:spcAft>
                <a:spcPts val="0"/>
              </a:spcAft>
              <a:tabLst>
                <a:tab pos="5943600" algn="r"/>
              </a:tabLst>
            </a:pPr>
            <a:r>
              <a:rPr lang="ar-SA" sz="1800" dirty="0">
                <a:effectLst/>
                <a:latin typeface="Times New Roman" panose="02020603050405020304" pitchFamily="18" charset="0"/>
                <a:ea typeface="Calibri" panose="020F0502020204030204" pitchFamily="34" charset="0"/>
                <a:cs typeface="B Nazanin" panose="00000400000000000000" pitchFamily="2" charset="-78"/>
              </a:rPr>
              <a:t>اینجانب.................................................................................................................................. با کد ملی	</a:t>
            </a:r>
            <a:endParaRPr lang="en-US" sz="1800" dirty="0">
              <a:effectLst/>
              <a:latin typeface="Times New Roman" panose="02020603050405020304" pitchFamily="18" charset="0"/>
              <a:ea typeface="Calibri" panose="020F0502020204030204" pitchFamily="34" charset="0"/>
              <a:cs typeface="Traditional Arabic" panose="02020603050405020304" pitchFamily="18" charset="-78"/>
            </a:endParaRPr>
          </a:p>
          <a:p>
            <a:pPr marL="0" marR="0" indent="187960" algn="just" rtl="1">
              <a:lnSpc>
                <a:spcPct val="115000"/>
              </a:lnSpc>
              <a:spcBef>
                <a:spcPts val="0"/>
              </a:spcBef>
              <a:spcAft>
                <a:spcPts val="0"/>
              </a:spcAft>
              <a:tabLst>
                <a:tab pos="5943600" algn="r"/>
              </a:tabLst>
            </a:pPr>
            <a:r>
              <a:rPr lang="ar-SA" sz="1800" dirty="0">
                <a:effectLst/>
                <a:latin typeface="Times New Roman" panose="02020603050405020304" pitchFamily="18" charset="0"/>
                <a:ea typeface="Calibri" panose="020F0502020204030204" pitchFamily="34" charset="0"/>
                <a:cs typeface="B Nazanin" panose="00000400000000000000" pitchFamily="2" charset="-78"/>
              </a:rPr>
              <a:t>متعهد می­گردم که در محتوای الکترونیکی با عنوان: </a:t>
            </a:r>
            <a:endParaRPr lang="fa-IR" sz="1800"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15000"/>
              </a:lnSpc>
              <a:spcBef>
                <a:spcPts val="0"/>
              </a:spcBef>
              <a:spcAft>
                <a:spcPts val="0"/>
              </a:spcAft>
              <a:buFont typeface="+mj-lt"/>
              <a:buAutoNum type="arabicPeriod"/>
            </a:pPr>
            <a:endParaRPr lang="fa-IR"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متن و تمام عناصر دیگر محتوای تولید شده، اصل و </a:t>
            </a:r>
            <a:r>
              <a:rPr lang="ar-SA" sz="18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بدیع و فاقد جعل</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سرقت ادبی و یا تقلب باشد.</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هیچ بخشی از متن و یا عناصر دیگراثر </a:t>
            </a:r>
            <a:r>
              <a:rPr lang="ar-SA" sz="18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نقض کپی رایت، حقوق اخلاقی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یا حقوق دیگراز هیچ طرف ثالثی نمی­باشد و تمام موارد گرافیکی، عکس­ها و موارد مربوط به تصاویر در اثر با کسب اجازه از شخص یا نهاد دارای حقوق مربوطه، (یا در صورت عدم دسترسی با ذکر دقیق ماخذ) مورد استفاده قرار گرفته است</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و اینجانب موافقت می­نمایم که در صورت درخواست دانشگاه علوم پزشکی مجازی، شواهد کتبی این مجوزها را ارائه دهم.</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اینجانب جز به دانشگاه علوم پزشکی مجازی، به هیچ شخص یا نهاد دیگری مجوز انتقال و واگذاری یا هر نوع اجازه­ای برای استفاده و اعمال حقوق تحت حمایت قانون کپی رایت اثر را قبلا اعطا نکرده و متعاقبا نیز اعطا نخواهم کرد. اینجانب این اثر را در هیچ مخزن و پلتفورمی قبلا درج نکرده و متعاقبا نیز بدون مجوز کتبی دانشگاه علوم پزشکی مجازی، درج نخواهم کرد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کلیه حقوق مادی و معنوی این محتوا را به دانشگاه علوم پزشکی مجازی انتقال</a:t>
            </a:r>
            <a:r>
              <a:rPr lang="fa-IR" sz="18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می­دهم. </a:t>
            </a:r>
            <a:endParaRPr lang="en-US" sz="1800" dirty="0">
              <a:solidFill>
                <a:srgbClr val="C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endParaRPr lang="en-US" dirty="0"/>
          </a:p>
        </p:txBody>
      </p:sp>
      <p:sp>
        <p:nvSpPr>
          <p:cNvPr id="2" name="Title 1">
            <a:extLst>
              <a:ext uri="{FF2B5EF4-FFF2-40B4-BE49-F238E27FC236}">
                <a16:creationId xmlns:a16="http://schemas.microsoft.com/office/drawing/2014/main" id="{4CD50ABE-BA38-4C23-B8C2-8596FBB89BE8}"/>
              </a:ext>
            </a:extLst>
          </p:cNvPr>
          <p:cNvSpPr>
            <a:spLocks noGrp="1"/>
          </p:cNvSpPr>
          <p:nvPr>
            <p:ph type="title"/>
          </p:nvPr>
        </p:nvSpPr>
        <p:spPr/>
        <p:txBody>
          <a:bodyPr>
            <a:normAutofit/>
          </a:bodyPr>
          <a:lstStyle/>
          <a:p>
            <a:pPr algn="ctr"/>
            <a:r>
              <a:rPr lang="ar-SA" sz="2800" b="1" dirty="0">
                <a:effectLst/>
                <a:latin typeface="Times New Roman" panose="02020603050405020304" pitchFamily="18" charset="0"/>
                <a:ea typeface="Calibri" panose="020F0502020204030204" pitchFamily="34" charset="0"/>
                <a:cs typeface="B Titr" panose="00000700000000000000" pitchFamily="2" charset="-78"/>
              </a:rPr>
              <a:t>فرم تایید رعایت مالکیت معنوی و موافقت با کپی رایت</a:t>
            </a:r>
            <a:endParaRPr lang="en-US" sz="2800" dirty="0"/>
          </a:p>
        </p:txBody>
      </p:sp>
    </p:spTree>
    <p:extLst>
      <p:ext uri="{BB962C8B-B14F-4D97-AF65-F5344CB8AC3E}">
        <p14:creationId xmlns:p14="http://schemas.microsoft.com/office/powerpoint/2010/main" val="2722895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lnSpc>
                <a:spcPct val="150000"/>
              </a:lnSpc>
            </a:pPr>
            <a:r>
              <a:rPr lang="fa-IR" b="1" dirty="0">
                <a:cs typeface="B Compset" panose="00000400000000000000" pitchFamily="2" charset="-78"/>
              </a:rPr>
              <a:t>آرمان دوره های آنلاین را در اختیار همگان قرار میدهد و فرصت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تعامل</a:t>
            </a:r>
            <a:r>
              <a:rPr lang="fa-IR" b="1" dirty="0">
                <a:cs typeface="B Compset" panose="00000400000000000000" pitchFamily="2" charset="-78"/>
              </a:rPr>
              <a:t> فراگیران با استاد و سایر فراگیران با یکدیگر را فراهم می کند</a:t>
            </a:r>
          </a:p>
          <a:p>
            <a:pPr algn="just" rtl="1">
              <a:lnSpc>
                <a:spcPct val="150000"/>
              </a:lnSpc>
            </a:pPr>
            <a:r>
              <a:rPr lang="fa-IR" b="1" dirty="0">
                <a:cs typeface="B Compset" panose="00000400000000000000" pitchFamily="2" charset="-78"/>
              </a:rPr>
              <a:t>همچنین کار هر فراگیر را به صورت فردی ارزیابی کرده و برای فراگیرانی که توانمندی خود را به اثبات می رسانند اقدام به صدور</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 گواهینامه </a:t>
            </a:r>
            <a:r>
              <a:rPr lang="fa-IR" b="1" dirty="0">
                <a:cs typeface="B Compset" panose="00000400000000000000" pitchFamily="2" charset="-78"/>
              </a:rPr>
              <a:t>می کند.</a:t>
            </a:r>
            <a:endParaRPr lang="en-US" b="1" dirty="0">
              <a:cs typeface="B Compset" panose="00000400000000000000" pitchFamily="2" charset="-78"/>
            </a:endParaRPr>
          </a:p>
        </p:txBody>
      </p:sp>
      <p:sp>
        <p:nvSpPr>
          <p:cNvPr id="2" name="Title 1"/>
          <p:cNvSpPr>
            <a:spLocks noGrp="1"/>
          </p:cNvSpPr>
          <p:nvPr>
            <p:ph type="title"/>
          </p:nvPr>
        </p:nvSpPr>
        <p:spPr/>
        <p:txBody>
          <a:bodyPr/>
          <a:lstStyle/>
          <a:p>
            <a:r>
              <a:rPr lang="fa-IR" b="1" dirty="0">
                <a:effectLst>
                  <a:outerShdw blurRad="38100" dist="38100" dir="2700000" algn="tl">
                    <a:srgbClr val="000000">
                      <a:alpha val="43137"/>
                    </a:srgbClr>
                  </a:outerShdw>
                </a:effectLst>
                <a:cs typeface="B Compset" panose="00000400000000000000" pitchFamily="2" charset="-78"/>
              </a:rPr>
              <a:t>خط مشی و مقررات آرمان</a:t>
            </a:r>
            <a:endParaRPr lang="en-US" b="1" dirty="0">
              <a:effectLst>
                <a:outerShdw blurRad="38100" dist="38100" dir="2700000" algn="tl">
                  <a:srgbClr val="000000">
                    <a:alpha val="43137"/>
                  </a:srgbClr>
                </a:outerShdw>
              </a:effectLst>
              <a:cs typeface="B Compset" panose="00000400000000000000" pitchFamily="2" charset="-78"/>
            </a:endParaRPr>
          </a:p>
        </p:txBody>
      </p:sp>
    </p:spTree>
    <p:extLst>
      <p:ext uri="{BB962C8B-B14F-4D97-AF65-F5344CB8AC3E}">
        <p14:creationId xmlns:p14="http://schemas.microsoft.com/office/powerpoint/2010/main" val="4062293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b="1" dirty="0">
                <a:cs typeface="B Compset" panose="00000400000000000000" pitchFamily="2" charset="-78"/>
              </a:rPr>
              <a:t>شما نسبت به استفاده از سایت و پست های کاربری خود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متعهد و مسئول </a:t>
            </a:r>
            <a:r>
              <a:rPr lang="fa-IR" b="1" dirty="0">
                <a:cs typeface="B Compset" panose="00000400000000000000" pitchFamily="2" charset="-78"/>
              </a:rPr>
              <a:t>هستید. “پست کاربری” شامل تمام متون ثبت شده و منتشر شده در صفحات سایت توسط شما و دیگر کاربران است، که شامل پست های تالارهای گفتگو، سوالات، نظرات، ویدئو ها و تمامی فایل های آپلود شده می باشد. </a:t>
            </a:r>
          </a:p>
          <a:p>
            <a:pPr algn="just" rtl="1">
              <a:lnSpc>
                <a:spcPct val="150000"/>
              </a:lnSpc>
            </a:pPr>
            <a:r>
              <a:rPr lang="fa-IR" b="1" dirty="0">
                <a:cs typeface="B Compset" panose="00000400000000000000" pitchFamily="2" charset="-78"/>
              </a:rPr>
              <a:t>همچنین متعهد می شوید که از این سایت مطابق با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قوانین کشوری و بین المللی </a:t>
            </a:r>
            <a:r>
              <a:rPr lang="fa-IR" b="1" dirty="0">
                <a:cs typeface="B Compset" panose="00000400000000000000" pitchFamily="2" charset="-78"/>
              </a:rPr>
              <a:t>مانند قوانین کپی رایت و قوانین مرتبط با تبادل اطلاعات در جمهوری اسلامی ایران استفاده نمایید.</a:t>
            </a:r>
          </a:p>
          <a:p>
            <a:pPr algn="just" rtl="1">
              <a:lnSpc>
                <a:spcPct val="150000"/>
              </a:lnSpc>
            </a:pPr>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r>
              <a:rPr lang="fa-IR" b="1" dirty="0">
                <a:effectLst>
                  <a:outerShdw blurRad="38100" dist="38100" dir="2700000" algn="tl">
                    <a:srgbClr val="000000">
                      <a:alpha val="43137"/>
                    </a:srgbClr>
                  </a:outerShdw>
                </a:effectLst>
                <a:cs typeface="B Compset" panose="00000400000000000000" pitchFamily="2" charset="-78"/>
              </a:rPr>
              <a:t>مقررات رفتار در آرمان</a:t>
            </a:r>
            <a:endParaRPr lang="en-US" b="1" dirty="0">
              <a:effectLst>
                <a:outerShdw blurRad="38100" dist="38100" dir="2700000" algn="tl">
                  <a:srgbClr val="000000">
                    <a:alpha val="43137"/>
                  </a:srgbClr>
                </a:outerShdw>
              </a:effectLst>
              <a:cs typeface="B Compset" panose="00000400000000000000" pitchFamily="2" charset="-78"/>
            </a:endParaRPr>
          </a:p>
        </p:txBody>
      </p:sp>
    </p:spTree>
    <p:extLst>
      <p:ext uri="{BB962C8B-B14F-4D97-AF65-F5344CB8AC3E}">
        <p14:creationId xmlns:p14="http://schemas.microsoft.com/office/powerpoint/2010/main" val="6154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b="1" dirty="0">
                <a:cs typeface="B Compset" panose="00000400000000000000" pitchFamily="2" charset="-78"/>
              </a:rPr>
              <a:t>یکی از شرایط استفاده از سرویس های آرمان این است که به هیچ عنوان نباید به طریقی از سایت استفاده کنید که باعث خرابی، از کار افتادن، مختل شدن هر کدام از سرورها یا شبکه های متصل به سرورهای آرمان شوید و یا با استفاده از هر ابزار دیگری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در سایت تداخلی </a:t>
            </a:r>
            <a:r>
              <a:rPr lang="fa-IR" b="1" dirty="0">
                <a:cs typeface="B Compset" panose="00000400000000000000" pitchFamily="2" charset="-78"/>
              </a:rPr>
              <a:t>ایجاد کنید. </a:t>
            </a:r>
          </a:p>
          <a:p>
            <a:pPr algn="just" rtl="1">
              <a:lnSpc>
                <a:spcPct val="150000"/>
              </a:lnSpc>
            </a:pPr>
            <a:r>
              <a:rPr lang="fa-IR" b="1" dirty="0">
                <a:cs typeface="B Compset" panose="00000400000000000000" pitchFamily="2" charset="-78"/>
              </a:rPr>
              <a:t>نباید هیچ اقدامی برای دسترسی یافتن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بدون اجازه </a:t>
            </a:r>
            <a:r>
              <a:rPr lang="fa-IR" b="1" dirty="0">
                <a:cs typeface="B Compset" panose="00000400000000000000" pitchFamily="2" charset="-78"/>
              </a:rPr>
              <a:t>به سایت، حساب های کاربری دیگر، سیستم های کامپیوتری یا شبکه هایی که به هرکدام از سرورهای آرمان وصل هستند، انجام دهید.</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83007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8" y="1153552"/>
            <a:ext cx="11197883" cy="5704448"/>
          </a:xfrm>
        </p:spPr>
        <p:txBody>
          <a:bodyPr>
            <a:normAutofit lnSpcReduction="10000"/>
          </a:bodyPr>
          <a:lstStyle/>
          <a:p>
            <a:pPr algn="r" rtl="1">
              <a:lnSpc>
                <a:spcPct val="150000"/>
              </a:lnSpc>
            </a:pPr>
            <a:r>
              <a:rPr lang="fa-IR" b="1" dirty="0">
                <a:cs typeface="B Compset" panose="00000400000000000000" pitchFamily="2" charset="-78"/>
              </a:rPr>
              <a:t>محتوایی که به هر نحو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مضمون تهدید و توهین </a:t>
            </a:r>
            <a:r>
              <a:rPr lang="fa-IR" b="1" dirty="0">
                <a:cs typeface="B Compset" panose="00000400000000000000" pitchFamily="2" charset="-78"/>
              </a:rPr>
              <a:t>داشته باشد.</a:t>
            </a:r>
          </a:p>
          <a:p>
            <a:pPr algn="r" rtl="1">
              <a:lnSpc>
                <a:spcPct val="150000"/>
              </a:lnSpc>
            </a:pPr>
            <a:r>
              <a:rPr lang="fa-IR" b="1" dirty="0">
                <a:cs typeface="B Compset" panose="00000400000000000000" pitchFamily="2" charset="-78"/>
              </a:rPr>
              <a:t>محتوایی که به هر نحو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تشویق کننده انجام کاری غیرقانونی </a:t>
            </a:r>
            <a:r>
              <a:rPr lang="fa-IR" b="1" dirty="0">
                <a:cs typeface="B Compset" panose="00000400000000000000" pitchFamily="2" charset="-78"/>
              </a:rPr>
              <a:t>داشته باشد.</a:t>
            </a:r>
          </a:p>
          <a:p>
            <a:pPr algn="r" rtl="1">
              <a:lnSpc>
                <a:spcPct val="150000"/>
              </a:lnSpc>
            </a:pPr>
            <a:r>
              <a:rPr lang="fa-IR" b="1" dirty="0">
                <a:cs typeface="B Compset" panose="00000400000000000000" pitchFamily="2" charset="-78"/>
              </a:rPr>
              <a:t>مطالب و محتوایی که مالکیت معنوی را نقض می کند، از جمله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کپی رایت و علائم تجاری </a:t>
            </a:r>
            <a:r>
              <a:rPr lang="fa-IR" b="1" dirty="0">
                <a:cs typeface="B Compset" panose="00000400000000000000" pitchFamily="2" charset="-78"/>
              </a:rPr>
              <a:t>و غیره.</a:t>
            </a:r>
          </a:p>
          <a:p>
            <a:pPr algn="r" rtl="1">
              <a:lnSpc>
                <a:spcPct val="150000"/>
              </a:lnSpc>
            </a:pPr>
            <a:r>
              <a:rPr lang="fa-IR" b="1" dirty="0">
                <a:cs typeface="B Compset" panose="00000400000000000000" pitchFamily="2" charset="-78"/>
              </a:rPr>
              <a:t>محتوا و مطالب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ضددین، منحرف، زشت و ناپسند، غیر قانونی</a:t>
            </a:r>
            <a:r>
              <a:rPr lang="fa-IR" b="1" dirty="0">
                <a:cs typeface="B Compset" panose="00000400000000000000" pitchFamily="2" charset="-78"/>
              </a:rPr>
              <a:t>.</a:t>
            </a:r>
          </a:p>
          <a:p>
            <a:pPr algn="r" rtl="1">
              <a:lnSpc>
                <a:spcPct val="150000"/>
              </a:lnSpc>
            </a:pPr>
            <a:r>
              <a:rPr lang="fa-IR" b="1" dirty="0">
                <a:cs typeface="B Compset" panose="00000400000000000000" pitchFamily="2" charset="-78"/>
              </a:rPr>
              <a:t>ویروس، تروجان، بمب های زمان، فایل های خراب، نرم افزارهای مخرب، جاسوس افزارها و یا هر نرم افزار مشابه دیگر که به کامپیوتر ها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صدمه</a:t>
            </a:r>
            <a:r>
              <a:rPr lang="fa-IR" b="1" dirty="0">
                <a:cs typeface="B Compset" panose="00000400000000000000" pitchFamily="2" charset="-78"/>
              </a:rPr>
              <a:t> بزند.</a:t>
            </a:r>
          </a:p>
          <a:p>
            <a:pPr algn="r" rtl="1">
              <a:lnSpc>
                <a:spcPct val="150000"/>
              </a:lnSpc>
            </a:pPr>
            <a:r>
              <a:rPr lang="fa-IR" b="1" dirty="0">
                <a:cs typeface="B Compset" panose="00000400000000000000" pitchFamily="2" charset="-78"/>
              </a:rPr>
              <a:t>محتوایی که تعمداً سبب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گمراه کردن دیگران </a:t>
            </a:r>
            <a:r>
              <a:rPr lang="fa-IR" b="1" dirty="0">
                <a:cs typeface="B Compset" panose="00000400000000000000" pitchFamily="2" charset="-78"/>
              </a:rPr>
              <a:t>از طریق اطلاعات ناصحیح باشد.</a:t>
            </a:r>
          </a:p>
          <a:p>
            <a:pPr algn="r" rtl="1">
              <a:lnSpc>
                <a:spcPct val="150000"/>
              </a:lnSpc>
            </a:pPr>
            <a:r>
              <a:rPr lang="fa-IR" b="1" dirty="0">
                <a:cs typeface="B Compset" panose="00000400000000000000" pitchFamily="2" charset="-78"/>
              </a:rPr>
              <a:t>علاوه بر این شما متعهد می شوید اطلاعاتی مثل لیست یا پوشه ی کاربران سیستم، کتاب های آنلاین، پست های کاربران و اطلاعات کاربران را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دانلود نکنید</a:t>
            </a:r>
            <a:r>
              <a:rPr lang="fa-IR" b="1" dirty="0">
                <a:cs typeface="B Compset" panose="00000400000000000000" pitchFamily="2" charset="-78"/>
              </a:rPr>
              <a:t>.</a:t>
            </a:r>
            <a:endParaRPr lang="en-US" b="1" dirty="0">
              <a:cs typeface="B Compset" panose="00000400000000000000" pitchFamily="2" charset="-78"/>
            </a:endParaRPr>
          </a:p>
        </p:txBody>
      </p:sp>
      <p:sp>
        <p:nvSpPr>
          <p:cNvPr id="2" name="Title 1"/>
          <p:cNvSpPr>
            <a:spLocks noGrp="1"/>
          </p:cNvSpPr>
          <p:nvPr>
            <p:ph type="title"/>
          </p:nvPr>
        </p:nvSpPr>
        <p:spPr>
          <a:xfrm>
            <a:off x="838200" y="365126"/>
            <a:ext cx="10515600" cy="788426"/>
          </a:xfrm>
        </p:spPr>
        <p:txBody>
          <a:bodyPr>
            <a:normAutofit/>
          </a:bodyPr>
          <a:lstStyle/>
          <a:p>
            <a:pPr algn="r"/>
            <a:r>
              <a:rPr lang="fa-IR" sz="3600" b="1" dirty="0">
                <a:cs typeface="B Compset" panose="00000400000000000000" pitchFamily="2" charset="-78"/>
              </a:rPr>
              <a:t>لیست موارد ممنوعه :</a:t>
            </a:r>
            <a:endParaRPr lang="en-US" sz="3600" dirty="0"/>
          </a:p>
        </p:txBody>
      </p:sp>
    </p:spTree>
    <p:extLst>
      <p:ext uri="{BB962C8B-B14F-4D97-AF65-F5344CB8AC3E}">
        <p14:creationId xmlns:p14="http://schemas.microsoft.com/office/powerpoint/2010/main" val="307070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b="1" dirty="0">
                <a:cs typeface="B Compset" panose="00000400000000000000" pitchFamily="2" charset="-78"/>
              </a:rPr>
              <a:t>به منظور ثبت نام و فعالیت در سایت، باید یک نام کاربری، ایمیل، و گذرواژه انتخاب کنید تا یک حساب کاربری اختصاصی برای شما ایجاد شود. </a:t>
            </a:r>
          </a:p>
          <a:p>
            <a:pPr algn="just" rtl="1">
              <a:lnSpc>
                <a:spcPct val="150000"/>
              </a:lnSpc>
            </a:pPr>
            <a:r>
              <a:rPr lang="fa-IR" b="1" dirty="0">
                <a:solidFill>
                  <a:srgbClr val="FF0000"/>
                </a:solidFill>
                <a:effectLst>
                  <a:outerShdw blurRad="38100" dist="38100" dir="2700000" algn="tl">
                    <a:srgbClr val="000000">
                      <a:alpha val="43137"/>
                    </a:srgbClr>
                  </a:outerShdw>
                </a:effectLst>
                <a:cs typeface="B Compset" panose="00000400000000000000" pitchFamily="2" charset="-78"/>
              </a:rPr>
              <a:t>نباید به هیچ دلیل و در هیچ شرایطی اطلاعات حساب کاربری خود را در اختیار شخص دیگری بگذارید. </a:t>
            </a:r>
            <a:r>
              <a:rPr lang="fa-IR" b="1" dirty="0">
                <a:cs typeface="B Compset" panose="00000400000000000000" pitchFamily="2" charset="-78"/>
              </a:rPr>
              <a:t>در هنگام ساخت حساب کاربری از شما اطلاعات اختیاری اضافی(همانندکد ملی) نیز گرفته می شود. لطفا تمامی اطلاعات را دقیق و به روز وارد کنید.</a:t>
            </a:r>
          </a:p>
          <a:p>
            <a:pPr algn="just" rtl="1">
              <a:lnSpc>
                <a:spcPct val="150000"/>
              </a:lnSpc>
            </a:pPr>
            <a:r>
              <a:rPr lang="fa-IR" sz="3200" b="1" dirty="0">
                <a:solidFill>
                  <a:schemeClr val="tx2">
                    <a:lumMod val="75000"/>
                  </a:schemeClr>
                </a:solidFill>
                <a:effectLst>
                  <a:outerShdw blurRad="38100" dist="38100" dir="2700000" algn="tl">
                    <a:srgbClr val="000000">
                      <a:alpha val="43137"/>
                    </a:srgbClr>
                  </a:outerShdw>
                </a:effectLst>
                <a:cs typeface="B Compset" panose="00000400000000000000" pitchFamily="2" charset="-78"/>
              </a:rPr>
              <a:t>آرمان نسبت به حفظ امنیت و حریم شخصی شما متعهد است</a:t>
            </a:r>
            <a:endParaRPr lang="fa-IR" b="1" dirty="0">
              <a:solidFill>
                <a:schemeClr val="tx2">
                  <a:lumMod val="75000"/>
                </a:schemeClr>
              </a:solidFill>
              <a:cs typeface="B Compset" panose="00000400000000000000" pitchFamily="2" charset="-78"/>
            </a:endParaRPr>
          </a:p>
          <a:p>
            <a:pPr algn="just" rtl="1">
              <a:lnSpc>
                <a:spcPct val="150000"/>
              </a:lnSpc>
            </a:pPr>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حساب های کاربری و دسترسی ها</a:t>
            </a:r>
            <a:endParaRPr lang="en-US" dirty="0"/>
          </a:p>
        </p:txBody>
      </p:sp>
    </p:spTree>
    <p:extLst>
      <p:ext uri="{BB962C8B-B14F-4D97-AF65-F5344CB8AC3E}">
        <p14:creationId xmlns:p14="http://schemas.microsoft.com/office/powerpoint/2010/main" val="3216625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2229"/>
            <a:ext cx="10515600" cy="4990646"/>
          </a:xfrm>
        </p:spPr>
        <p:txBody>
          <a:bodyPr>
            <a:normAutofit/>
          </a:bodyPr>
          <a:lstStyle/>
          <a:p>
            <a:pPr algn="just" rtl="1">
              <a:lnSpc>
                <a:spcPct val="150000"/>
              </a:lnSpc>
            </a:pPr>
            <a:r>
              <a:rPr lang="fa-IR" b="1" dirty="0">
                <a:cs typeface="B Compset" panose="00000400000000000000" pitchFamily="2" charset="-78"/>
              </a:rPr>
              <a:t>هرمحتوایی اعم از مطالب، امتحان ها، ویدئو و عکس ها، و دیگر محتوای موجود در دوره ها که در سایت قابل ملاحظه می باشد برای استفاده شخصی کاربر و ارتباط با دوره آموزشی وی است. </a:t>
            </a:r>
          </a:p>
          <a:p>
            <a:pPr algn="just" rtl="1">
              <a:lnSpc>
                <a:spcPct val="150000"/>
              </a:lnSpc>
            </a:pPr>
            <a:r>
              <a:rPr lang="fa-IR" b="1" dirty="0">
                <a:cs typeface="B Compset" panose="00000400000000000000" pitchFamily="2" charset="-78"/>
              </a:rPr>
              <a:t>در خصوص مستندات مرجع، کتابهای دیجیتال، مقالات و اطلاعات دیگر سایت که استفاده از این اطلاعات دارای قوانین و شرایط خاص می باشد، قوانین و مقررات استفاده از آنها نیز به همراه خود این منابع منتشر می گردند که شما در زمان استفاده از این سایت متعهدید از این قوانین پیروی کرده و کپی رایت و تمام قوانین متمم محتوای سایت را رعایت کنید.</a:t>
            </a:r>
          </a:p>
          <a:p>
            <a:pPr algn="just" rtl="1"/>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حقوق شما در استفاده از آرمان</a:t>
            </a:r>
            <a:endParaRPr lang="en-US" dirty="0"/>
          </a:p>
        </p:txBody>
      </p:sp>
    </p:spTree>
    <p:extLst>
      <p:ext uri="{BB962C8B-B14F-4D97-AF65-F5344CB8AC3E}">
        <p14:creationId xmlns:p14="http://schemas.microsoft.com/office/powerpoint/2010/main" val="82202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9FA5BF-BA2B-4094-A202-DC662F5E40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Oval 1">
            <a:extLst>
              <a:ext uri="{FF2B5EF4-FFF2-40B4-BE49-F238E27FC236}">
                <a16:creationId xmlns:a16="http://schemas.microsoft.com/office/drawing/2014/main" id="{69C1BB9E-CB7F-4DC4-89CE-1039A0C603FA}"/>
              </a:ext>
            </a:extLst>
          </p:cNvPr>
          <p:cNvSpPr/>
          <p:nvPr/>
        </p:nvSpPr>
        <p:spPr>
          <a:xfrm>
            <a:off x="9805183" y="2335237"/>
            <a:ext cx="970670" cy="81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a:t>
            </a:r>
          </a:p>
        </p:txBody>
      </p:sp>
    </p:spTree>
    <p:extLst>
      <p:ext uri="{BB962C8B-B14F-4D97-AF65-F5344CB8AC3E}">
        <p14:creationId xmlns:p14="http://schemas.microsoft.com/office/powerpoint/2010/main" val="196920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b="1" dirty="0">
                <a:cs typeface="B Compset" panose="00000400000000000000" pitchFamily="2" charset="-78"/>
              </a:rPr>
              <a:t>ضمانت پست های کاربران: با ارسال پست های کاربری خود، شما تایید و سپس تضمین می کنید : </a:t>
            </a:r>
          </a:p>
          <a:p>
            <a:pPr marL="514350" indent="-514350" algn="just">
              <a:buAutoNum type="arabicParenBoth"/>
            </a:pPr>
            <a:r>
              <a:rPr lang="fa-IR" sz="3200" b="1" dirty="0">
                <a:cs typeface="B Compset" panose="00000400000000000000" pitchFamily="2" charset="-78"/>
              </a:rPr>
              <a:t>که مجوز، رضایت نامه و اجازه های لازم برای تولید، اصلاح و انتشار دوباره پست را به آرمان و کاربرانش می دهید  </a:t>
            </a:r>
          </a:p>
          <a:p>
            <a:pPr marL="514350" indent="-514350" algn="just">
              <a:buAutoNum type="arabicParenBoth"/>
            </a:pPr>
            <a:r>
              <a:rPr lang="fa-IR" sz="3200" b="1" dirty="0">
                <a:cs typeface="B Compset" panose="00000400000000000000" pitchFamily="2" charset="-78"/>
              </a:rPr>
              <a:t> پست های کاربری ارسال شده توسط شما نباید حقوق شخص ثالث را نقض نموده یا به آن تجاوز کند.</a:t>
            </a:r>
          </a:p>
          <a:p>
            <a:pPr marL="514350" indent="-514350" algn="just">
              <a:buAutoNum type="arabicParenBoth"/>
            </a:pPr>
            <a:r>
              <a:rPr lang="fa-IR" sz="3200" b="1" dirty="0">
                <a:cs typeface="B Compset" panose="00000400000000000000" pitchFamily="2" charset="-78"/>
              </a:rPr>
              <a:t> شما بدون دخالت آرمان، به تنهایی مسئول پست های کاربری و عواقب ارسال و انتشار آنها هستید.</a:t>
            </a:r>
          </a:p>
          <a:p>
            <a:pPr algn="just" rtl="1"/>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پست های کاربران</a:t>
            </a:r>
            <a:endParaRPr lang="en-US" dirty="0"/>
          </a:p>
        </p:txBody>
      </p:sp>
    </p:spTree>
    <p:extLst>
      <p:ext uri="{BB962C8B-B14F-4D97-AF65-F5344CB8AC3E}">
        <p14:creationId xmlns:p14="http://schemas.microsoft.com/office/powerpoint/2010/main" val="484406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b="1" dirty="0">
                <a:cs typeface="B Compset" panose="00000400000000000000" pitchFamily="2" charset="-78"/>
              </a:rPr>
              <a:t>آرمان و سازمانهای همکار که دوره های آموزشی این سایت را فراهم می کنند، گواهینامه پایان دوره را به فراگیرانی که با موفقیت دوره را گذرانده اند، و پس از پرداخت هزینه (در صورت وجود)، اعطا می نمایند. </a:t>
            </a:r>
          </a:p>
          <a:p>
            <a:pPr algn="just" rtl="1">
              <a:lnSpc>
                <a:spcPct val="150000"/>
              </a:lnSpc>
            </a:pPr>
            <a:r>
              <a:rPr lang="fa-IR" b="1" dirty="0">
                <a:cs typeface="B Compset" panose="00000400000000000000" pitchFamily="2" charset="-78"/>
              </a:rPr>
              <a:t>وقتی شما از طریق آرمان دوره ای را می گذارنید،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دانشجو محسوب نمی شوید، و این دوره ها به منزله ثبت نام در هیچ یک از رده های تحصیلی دانشگاهی و رشته های دانشگاهی نیست.</a:t>
            </a:r>
          </a:p>
          <a:p>
            <a:pPr algn="just" rtl="1">
              <a:lnSpc>
                <a:spcPct val="150000"/>
              </a:lnSpc>
            </a:pPr>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گواهینامه پایان دوره</a:t>
            </a:r>
            <a:endParaRPr lang="en-US" dirty="0"/>
          </a:p>
        </p:txBody>
      </p:sp>
    </p:spTree>
    <p:extLst>
      <p:ext uri="{BB962C8B-B14F-4D97-AF65-F5344CB8AC3E}">
        <p14:creationId xmlns:p14="http://schemas.microsoft.com/office/powerpoint/2010/main" val="2214211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3" y="1515294"/>
            <a:ext cx="11495315" cy="5094515"/>
          </a:xfrm>
        </p:spPr>
        <p:txBody>
          <a:bodyPr>
            <a:normAutofit/>
          </a:bodyPr>
          <a:lstStyle/>
          <a:p>
            <a:pPr algn="just" rtl="1">
              <a:lnSpc>
                <a:spcPct val="150000"/>
              </a:lnSpc>
            </a:pPr>
            <a:r>
              <a:rPr lang="fa-IR" b="1" dirty="0">
                <a:cs typeface="B Compset" panose="00000400000000000000" pitchFamily="2" charset="-78"/>
              </a:rPr>
              <a:t>نام های آرمان و سازمان های همکار و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لوگو</a:t>
            </a:r>
            <a:r>
              <a:rPr lang="fa-IR" b="1" dirty="0">
                <a:cs typeface="B Compset" panose="00000400000000000000" pitchFamily="2" charset="-78"/>
              </a:rPr>
              <a:t>هایشان و هر چیزی که این سازمانها فراهم کنند تحت امتیاز همان سازمان خواهد بود</a:t>
            </a:r>
            <a:r>
              <a:rPr lang="en-US" dirty="0"/>
              <a:t> </a:t>
            </a:r>
            <a:r>
              <a:rPr lang="fa-IR" dirty="0"/>
              <a:t>و </a:t>
            </a:r>
            <a:r>
              <a:rPr lang="fa-IR" b="1" dirty="0">
                <a:cs typeface="B Compset" panose="00000400000000000000" pitchFamily="2" charset="-78"/>
              </a:rPr>
              <a:t>فراگیران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مجوز استفاده </a:t>
            </a:r>
            <a:r>
              <a:rPr lang="fa-IR" b="1" dirty="0">
                <a:cs typeface="B Compset" panose="00000400000000000000" pitchFamily="2" charset="-78"/>
              </a:rPr>
              <a:t>از هیچکدام از این علائم تجاری را نخواهند داشت مگر آنکه اجازه کتبی از طرف موسسه و سازمان ها را داشته باشند. </a:t>
            </a:r>
          </a:p>
          <a:p>
            <a:pPr algn="just" rtl="1">
              <a:lnSpc>
                <a:spcPct val="150000"/>
              </a:lnSpc>
            </a:pPr>
            <a:r>
              <a:rPr lang="fa-IR" b="1" dirty="0">
                <a:cs typeface="B Compset" panose="00000400000000000000" pitchFamily="2" charset="-78"/>
              </a:rPr>
              <a:t>فراگیران نباید از هیچ یک از این علائم تجاری، برای اهداف تبلیغاتی یا هر راه دیگری که عمدا یا سهوا نشان دهنده تاییدیه از سمت این موسسات باشد، استفاده نمایند.</a:t>
            </a:r>
          </a:p>
          <a:p>
            <a:pPr algn="just" rtl="1">
              <a:lnSpc>
                <a:spcPct val="150000"/>
              </a:lnSpc>
            </a:pPr>
            <a:r>
              <a:rPr lang="fa-IR" b="1" dirty="0">
                <a:cs typeface="B Compset" panose="00000400000000000000" pitchFamily="2" charset="-78"/>
              </a:rPr>
              <a:t>حقوق علائم تجاری که در سایت دیده می شوند، متعلق به مالکان این موسسات می باشد</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 حق استفاده از هر علامت تجاری نمایش داده شده در سایت بدون اجازه کتبی از صاحب علامت تجاری ممنوع است.</a:t>
            </a: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علائم تجاری</a:t>
            </a:r>
            <a:endParaRPr lang="en-US" dirty="0"/>
          </a:p>
        </p:txBody>
      </p:sp>
    </p:spTree>
    <p:extLst>
      <p:ext uri="{BB962C8B-B14F-4D97-AF65-F5344CB8AC3E}">
        <p14:creationId xmlns:p14="http://schemas.microsoft.com/office/powerpoint/2010/main" val="1735141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3" y="1600200"/>
            <a:ext cx="10985863" cy="5029200"/>
          </a:xfrm>
        </p:spPr>
        <p:txBody>
          <a:bodyPr>
            <a:normAutofit/>
          </a:bodyPr>
          <a:lstStyle/>
          <a:p>
            <a:pPr algn="just" rtl="1"/>
            <a:r>
              <a:rPr lang="fa-IR" b="1" dirty="0">
                <a:cs typeface="B Compset" panose="00000400000000000000" pitchFamily="2" charset="-78"/>
              </a:rPr>
              <a:t>صاحبان کپی رایت که شکایتی دارند یا فکر میکنند محتوای آنها در این سایت مورد تعرض قرار گرفته شده است باید با مسئول تخلفات کپی رایت آرمان با آدرس ایمیل </a:t>
            </a:r>
            <a:r>
              <a:rPr lang="en-US" b="1" dirty="0">
                <a:cs typeface="B Compset" panose="00000400000000000000" pitchFamily="2" charset="-78"/>
              </a:rPr>
              <a:t>arman@vums.ac.ir </a:t>
            </a:r>
            <a:r>
              <a:rPr lang="fa-IR" b="1" dirty="0">
                <a:cs typeface="B Compset" panose="00000400000000000000" pitchFamily="2" charset="-78"/>
              </a:rPr>
              <a:t>تماس بگیرند.</a:t>
            </a:r>
          </a:p>
          <a:p>
            <a:pPr marL="0" indent="0" algn="just">
              <a:buNone/>
            </a:pPr>
            <a:endParaRPr lang="fa-IR" b="1" dirty="0">
              <a:cs typeface="B Compset" panose="00000400000000000000" pitchFamily="2" charset="-78"/>
            </a:endParaRPr>
          </a:p>
          <a:p>
            <a:pPr marL="0" indent="0" algn="just">
              <a:buNone/>
            </a:pPr>
            <a:r>
              <a:rPr lang="fa-IR" b="1" dirty="0">
                <a:cs typeface="B Compset" panose="00000400000000000000" pitchFamily="2" charset="-78"/>
              </a:rPr>
              <a:t>نقض قانون باید شامل موارد زیر باشد:</a:t>
            </a:r>
          </a:p>
          <a:p>
            <a:pPr marL="514350" indent="-514350" algn="just">
              <a:buFont typeface="+mj-lt"/>
              <a:buAutoNum type="arabicPeriod"/>
            </a:pPr>
            <a:r>
              <a:rPr lang="fa-IR" b="1" dirty="0">
                <a:cs typeface="B Compset" panose="00000400000000000000" pitchFamily="2" charset="-78"/>
              </a:rPr>
              <a:t>مشخص کردن موضوع و کار کپی شده، و در صورت تعدد موارد، لیستی از موارد نقض قانون تهیه شود.</a:t>
            </a:r>
          </a:p>
          <a:p>
            <a:pPr marL="514350" indent="-514350" algn="just">
              <a:buFont typeface="+mj-lt"/>
              <a:buAutoNum type="arabicPeriod"/>
            </a:pPr>
            <a:r>
              <a:rPr lang="fa-IR" b="1" dirty="0">
                <a:cs typeface="B Compset" panose="00000400000000000000" pitchFamily="2" charset="-78"/>
              </a:rPr>
              <a:t>مشخص بودن محتوایی که ادعا می شود مورد نقض قوانین کپی رایت قرار گرفته است. اطلاعات کافی (برای مثال آدرس اینترنتی، </a:t>
            </a:r>
            <a:r>
              <a:rPr lang="en-US" b="1" dirty="0">
                <a:cs typeface="B Compset" panose="00000400000000000000" pitchFamily="2" charset="-78"/>
              </a:rPr>
              <a:t>IP، </a:t>
            </a:r>
            <a:r>
              <a:rPr lang="fa-IR" b="1" dirty="0">
                <a:cs typeface="B Compset" panose="00000400000000000000" pitchFamily="2" charset="-78"/>
              </a:rPr>
              <a:t>آدرس و نام کامپیوتر)</a:t>
            </a:r>
          </a:p>
          <a:p>
            <a:pPr marL="514350" indent="-514350" algn="just">
              <a:buFont typeface="+mj-lt"/>
              <a:buAutoNum type="arabicPeriod"/>
            </a:pPr>
            <a:r>
              <a:rPr lang="fa-IR" b="1" dirty="0">
                <a:cs typeface="B Compset" panose="00000400000000000000" pitchFamily="2" charset="-78"/>
              </a:rPr>
              <a:t>اطلاعاتی که به ما اجازه دهد با شخص/اشخاص شاکی تماس بگیریم (آدرس ایمیل، شماره تلفن)</a:t>
            </a:r>
          </a:p>
          <a:p>
            <a:pPr marL="514350" indent="-514350" algn="just">
              <a:buFont typeface="+mj-lt"/>
              <a:buAutoNum type="arabicPeriod"/>
            </a:pPr>
            <a:r>
              <a:rPr lang="fa-IR" b="1" dirty="0">
                <a:cs typeface="B Compset" panose="00000400000000000000" pitchFamily="2" charset="-78"/>
              </a:rPr>
              <a:t>سندی که ادعای شخص ثالث را ثابت کند که این اطلاعات با اجازه خودشان استفاده نشده است.</a:t>
            </a:r>
          </a:p>
        </p:txBody>
      </p:sp>
      <p:sp>
        <p:nvSpPr>
          <p:cNvPr id="2" name="Title 1"/>
          <p:cNvSpPr>
            <a:spLocks noGrp="1"/>
          </p:cNvSpPr>
          <p:nvPr>
            <p:ph type="title"/>
          </p:nvPr>
        </p:nvSpPr>
        <p:spPr/>
        <p:txBody>
          <a:bodyPr>
            <a:normAutofit/>
          </a:bodyPr>
          <a:lstStyle/>
          <a:p>
            <a:pPr algn="r"/>
            <a:r>
              <a:rPr lang="fa-IR" b="1" dirty="0">
                <a:effectLst>
                  <a:outerShdw blurRad="38100" dist="38100" dir="2700000" algn="tl">
                    <a:srgbClr val="000000">
                      <a:alpha val="43137"/>
                    </a:srgbClr>
                  </a:outerShdw>
                </a:effectLst>
                <a:cs typeface="B Compset" panose="00000400000000000000" pitchFamily="2" charset="-78"/>
              </a:rPr>
              <a:t>قانون کپی رایت</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368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b="1" dirty="0">
                <a:cs typeface="B Compset" panose="00000400000000000000" pitchFamily="2" charset="-78"/>
              </a:rPr>
              <a:t>آرمان و دانشگاه علوم پزشکی مجازی عدم ایجاد اختلال در سایت یا فعالیت بدون اشکال آن را تضمین نمی کنند.</a:t>
            </a:r>
          </a:p>
          <a:p>
            <a:pPr algn="just" rtl="1"/>
            <a:r>
              <a:rPr lang="fa-IR" b="1" dirty="0">
                <a:cs typeface="B Compset" panose="00000400000000000000" pitchFamily="2" charset="-78"/>
              </a:rPr>
              <a:t>و از ویروس ها و دیگر محتوا های صدمه زننده در امان نیستند</a:t>
            </a:r>
            <a:r>
              <a:rPr lang="fa-IR" dirty="0"/>
              <a:t>.</a:t>
            </a:r>
          </a:p>
          <a:p>
            <a:pPr algn="just" rtl="1"/>
            <a:r>
              <a:rPr lang="fa-IR" b="1" dirty="0">
                <a:cs typeface="B Compset" panose="00000400000000000000" pitchFamily="2" charset="-78"/>
              </a:rPr>
              <a:t>امکان دارد دوره ها و محتوای فراهم شده در دوره ها تمامی نیازها و توقعات شما را لزوماً برآورده نکنند. </a:t>
            </a:r>
          </a:p>
          <a:p>
            <a:pPr algn="just" rtl="1"/>
            <a:r>
              <a:rPr lang="fa-IR" b="1" dirty="0">
                <a:cs typeface="B Compset" panose="00000400000000000000" pitchFamily="2" charset="-78"/>
              </a:rPr>
              <a:t>آرمان و همکارانش همچنین تضمین نمی کنند که اطلاعات دقیق، بدون غلط و کامل باشد و یا هر دوره تخصصی، ادامه دار باشد.</a:t>
            </a:r>
          </a:p>
          <a:p>
            <a:pPr algn="just" rtl="1"/>
            <a:r>
              <a:rPr lang="fa-IR" b="1" dirty="0">
                <a:cs typeface="B Compset" panose="00000400000000000000" pitchFamily="2" charset="-78"/>
              </a:rPr>
              <a:t>آرمان و همکارانش مدرسین را بر اساس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اعتبار علمی </a:t>
            </a:r>
            <a:r>
              <a:rPr lang="fa-IR" b="1" dirty="0">
                <a:cs typeface="B Compset" panose="00000400000000000000" pitchFamily="2" charset="-78"/>
              </a:rPr>
              <a:t>و سابقه آنها مجاز به ارائه آموزش می کنند ولیکن </a:t>
            </a:r>
            <a:r>
              <a:rPr lang="fa-IR" b="1" dirty="0">
                <a:solidFill>
                  <a:srgbClr val="FF0000"/>
                </a:solidFill>
                <a:effectLst>
                  <a:outerShdw blurRad="38100" dist="38100" dir="2700000" algn="tl">
                    <a:srgbClr val="000000">
                      <a:alpha val="43137"/>
                    </a:srgbClr>
                  </a:outerShdw>
                </a:effectLst>
                <a:cs typeface="B Compset" panose="00000400000000000000" pitchFamily="2" charset="-78"/>
              </a:rPr>
              <a:t>مسوولیت صحت علمی آموزش </a:t>
            </a:r>
            <a:r>
              <a:rPr lang="fa-IR" b="1" dirty="0">
                <a:cs typeface="B Compset" panose="00000400000000000000" pitchFamily="2" charset="-78"/>
              </a:rPr>
              <a:t>های ارائه شده در آرمان با مدرس مسوول آن آموزش است.</a:t>
            </a:r>
          </a:p>
          <a:p>
            <a:pPr algn="just" rtl="1"/>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pPr algn="r"/>
            <a:r>
              <a:rPr lang="fa-IR" b="1" dirty="0">
                <a:cs typeface="B Compset" panose="00000400000000000000" pitchFamily="2" charset="-78"/>
              </a:rPr>
              <a:t>محدودیت های تعهد</a:t>
            </a:r>
            <a:endParaRPr lang="en-US" dirty="0"/>
          </a:p>
        </p:txBody>
      </p:sp>
    </p:spTree>
    <p:extLst>
      <p:ext uri="{BB962C8B-B14F-4D97-AF65-F5344CB8AC3E}">
        <p14:creationId xmlns:p14="http://schemas.microsoft.com/office/powerpoint/2010/main" val="2699009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4572000"/>
          </a:xfrm>
        </p:spPr>
        <p:txBody>
          <a:bodyPr/>
          <a:lstStyle/>
          <a:p>
            <a:pPr algn="just" rtl="1"/>
            <a:r>
              <a:rPr lang="fa-IR" sz="3200" b="1" dirty="0">
                <a:cs typeface="B Compset" panose="00000400000000000000" pitchFamily="2" charset="-78"/>
              </a:rPr>
              <a:t>آرمان هیچ مسئولیتی در قبال تضمین صحت پست های ارسالی توسط کاربران ندارد. </a:t>
            </a:r>
          </a:p>
          <a:p>
            <a:pPr algn="just" rtl="1"/>
            <a:r>
              <a:rPr lang="fa-IR" sz="3200" b="1" dirty="0">
                <a:cs typeface="B Compset" panose="00000400000000000000" pitchFamily="2" charset="-78"/>
              </a:rPr>
              <a:t>نظارت بر مفید و قابل اعتماد بودن و رعایت حقوق کپی رایت آنها نیز به عهده آرمان نمی باشد. </a:t>
            </a:r>
          </a:p>
          <a:p>
            <a:pPr algn="just" rtl="1"/>
            <a:r>
              <a:rPr lang="fa-IR" sz="3200" b="1" dirty="0">
                <a:solidFill>
                  <a:srgbClr val="FF0000"/>
                </a:solidFill>
                <a:effectLst>
                  <a:outerShdw blurRad="38100" dist="38100" dir="2700000" algn="tl">
                    <a:srgbClr val="000000">
                      <a:alpha val="43137"/>
                    </a:srgbClr>
                  </a:outerShdw>
                </a:effectLst>
                <a:cs typeface="B Compset" panose="00000400000000000000" pitchFamily="2" charset="-78"/>
              </a:rPr>
              <a:t>کلیه پستهای منتشر شده و نظرات کاربران بررسی می شوند و در صورتیکه با قوانین استفاده از آرمان مغایرت داشته باشند، حذف خواهند گردید.</a:t>
            </a:r>
          </a:p>
          <a:p>
            <a:pPr algn="just" rtl="1"/>
            <a:endParaRPr lang="en-US" b="1" dirty="0">
              <a:cs typeface="B Compset" panose="00000400000000000000" pitchFamily="2" charset="-78"/>
            </a:endParaRPr>
          </a:p>
        </p:txBody>
      </p:sp>
      <p:sp>
        <p:nvSpPr>
          <p:cNvPr id="2" name="Title 1"/>
          <p:cNvSpPr>
            <a:spLocks noGrp="1"/>
          </p:cNvSpPr>
          <p:nvPr>
            <p:ph type="title"/>
          </p:nvPr>
        </p:nvSpPr>
        <p:spPr/>
        <p:txBody>
          <a:bodyPr>
            <a:normAutofit/>
          </a:bodyPr>
          <a:lstStyle/>
          <a:p>
            <a:r>
              <a:rPr lang="fa-IR" b="1" dirty="0">
                <a:cs typeface="B Compset" panose="00000400000000000000" pitchFamily="2" charset="-78"/>
              </a:rPr>
              <a:t>عدم مسئولیت در قبال پست های کاربران</a:t>
            </a:r>
            <a:endParaRPr lang="en-US" dirty="0"/>
          </a:p>
        </p:txBody>
      </p:sp>
    </p:spTree>
    <p:extLst>
      <p:ext uri="{BB962C8B-B14F-4D97-AF65-F5344CB8AC3E}">
        <p14:creationId xmlns:p14="http://schemas.microsoft.com/office/powerpoint/2010/main" val="3211603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b="1" dirty="0">
                <a:cs typeface="B Compset" panose="00000400000000000000" pitchFamily="2" charset="-78"/>
              </a:rPr>
              <a:t>آرمان می تواند با توجه به شرایط و صلاحدید دوره مورد استفاده شما را، با اخطار قبلی، خاتمه دهد.</a:t>
            </a:r>
            <a:br>
              <a:rPr lang="fa-IR" b="1" dirty="0">
                <a:cs typeface="B Compset" panose="00000400000000000000" pitchFamily="2" charset="-78"/>
              </a:rPr>
            </a:br>
            <a:endParaRPr lang="fa-IR" b="1" dirty="0">
              <a:cs typeface="B Compset" panose="00000400000000000000" pitchFamily="2" charset="-78"/>
            </a:endParaRPr>
          </a:p>
          <a:p>
            <a:pPr algn="r" rtl="1"/>
            <a:r>
              <a:rPr lang="fa-IR" b="1" dirty="0">
                <a:cs typeface="B Compset" panose="00000400000000000000" pitchFamily="2" charset="-78"/>
              </a:rPr>
              <a:t>آرمان حساب کاربرانی که مکررا اقدام به نقض کپی رایت می کنند را مسدود می نماید.</a:t>
            </a:r>
            <a:br>
              <a:rPr lang="fa-IR" b="1" dirty="0">
                <a:cs typeface="B Compset" panose="00000400000000000000" pitchFamily="2" charset="-78"/>
              </a:rPr>
            </a:br>
            <a:endParaRPr lang="fa-IR" b="1" dirty="0">
              <a:cs typeface="B Compset" panose="00000400000000000000" pitchFamily="2" charset="-78"/>
            </a:endParaRPr>
          </a:p>
          <a:p>
            <a:pPr algn="just" rtl="1"/>
            <a:r>
              <a:rPr lang="fa-IR" b="1" dirty="0">
                <a:cs typeface="B Compset" panose="00000400000000000000" pitchFamily="2" charset="-78"/>
              </a:rPr>
              <a:t>کنسلی یک دوره، شروع با تاخیر، برنامه ریزی مجدد دوره، تغییر شکل برگزاری دوره ، پاک کردن محتوا از سایت، در زمره حقوق آرمان و همکاران آن می باشد.</a:t>
            </a:r>
          </a:p>
          <a:p>
            <a:pPr algn="just" rtl="1"/>
            <a:endParaRPr lang="en-US" b="1" dirty="0">
              <a:cs typeface="B Compset" panose="00000400000000000000" pitchFamily="2" charset="-78"/>
            </a:endParaRPr>
          </a:p>
        </p:txBody>
      </p:sp>
      <p:sp>
        <p:nvSpPr>
          <p:cNvPr id="2" name="Title 1"/>
          <p:cNvSpPr>
            <a:spLocks noGrp="1"/>
          </p:cNvSpPr>
          <p:nvPr>
            <p:ph type="title"/>
          </p:nvPr>
        </p:nvSpPr>
        <p:spPr/>
        <p:txBody>
          <a:bodyPr/>
          <a:lstStyle/>
          <a:p>
            <a:pPr algn="r" rtl="1"/>
            <a:r>
              <a:rPr lang="fa-IR" b="1" dirty="0">
                <a:cs typeface="B Compset" panose="00000400000000000000" pitchFamily="2" charset="-78"/>
              </a:rPr>
              <a:t>مقررات فسخ</a:t>
            </a:r>
          </a:p>
        </p:txBody>
      </p:sp>
    </p:spTree>
    <p:extLst>
      <p:ext uri="{BB962C8B-B14F-4D97-AF65-F5344CB8AC3E}">
        <p14:creationId xmlns:p14="http://schemas.microsoft.com/office/powerpoint/2010/main" val="2151283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06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Left 3">
            <a:extLst>
              <a:ext uri="{FF2B5EF4-FFF2-40B4-BE49-F238E27FC236}">
                <a16:creationId xmlns:a16="http://schemas.microsoft.com/office/drawing/2014/main" id="{BD840AE5-00F7-4687-8012-6D6DF602E43D}"/>
              </a:ext>
            </a:extLst>
          </p:cNvPr>
          <p:cNvSpPr/>
          <p:nvPr/>
        </p:nvSpPr>
        <p:spPr>
          <a:xfrm rot="7845751">
            <a:off x="335797" y="1374810"/>
            <a:ext cx="820604" cy="434577"/>
          </a:xfrm>
          <a:prstGeom prst="leftArrow">
            <a:avLst>
              <a:gd name="adj1" fmla="val 63636"/>
              <a:gd name="adj2" fmla="val 50000"/>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644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31509-2693-44FD-B4D8-71BE62DAA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31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E529E-4BC3-4B05-AB02-BD5BEB02E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9"/>
            <a:ext cx="12192000" cy="6848662"/>
          </a:xfrm>
          <a:prstGeom prst="rect">
            <a:avLst/>
          </a:prstGeom>
        </p:spPr>
      </p:pic>
    </p:spTree>
    <p:extLst>
      <p:ext uri="{BB962C8B-B14F-4D97-AF65-F5344CB8AC3E}">
        <p14:creationId xmlns:p14="http://schemas.microsoft.com/office/powerpoint/2010/main" val="2620114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Left 3">
            <a:extLst>
              <a:ext uri="{FF2B5EF4-FFF2-40B4-BE49-F238E27FC236}">
                <a16:creationId xmlns:a16="http://schemas.microsoft.com/office/drawing/2014/main" id="{BD840AE5-00F7-4687-8012-6D6DF602E43D}"/>
              </a:ext>
            </a:extLst>
          </p:cNvPr>
          <p:cNvSpPr/>
          <p:nvPr/>
        </p:nvSpPr>
        <p:spPr>
          <a:xfrm rot="4349498">
            <a:off x="335797" y="1374810"/>
            <a:ext cx="820604" cy="434577"/>
          </a:xfrm>
          <a:prstGeom prst="leftArrow">
            <a:avLst>
              <a:gd name="adj1" fmla="val 63636"/>
              <a:gd name="adj2" fmla="val 50000"/>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84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501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708DE-9DCA-4EFD-8484-8B958F6B0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2641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252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08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98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4943" cy="713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70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281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306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93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ristine Stanif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3"/>
            <a:ext cx="12192000" cy="6934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0487" y="2378612"/>
            <a:ext cx="8117058" cy="2677656"/>
          </a:xfrm>
          <a:prstGeom prst="rect">
            <a:avLst/>
          </a:prstGeom>
        </p:spPr>
        <p:txBody>
          <a:bodyPr wrap="square">
            <a:spAutoFit/>
          </a:bodyPr>
          <a:lstStyle/>
          <a:p>
            <a:pPr marL="457200" indent="-457200" algn="r" rtl="1">
              <a:buFont typeface="Arial" panose="020B0604020202020204" pitchFamily="34" charset="0"/>
              <a:buChar char="•"/>
            </a:pPr>
            <a:r>
              <a:rPr lang="fa-IR" sz="2400" b="1" dirty="0">
                <a:solidFill>
                  <a:schemeClr val="bg1"/>
                </a:solidFill>
                <a:cs typeface="B Compset" panose="00000400000000000000" pitchFamily="2" charset="-78"/>
              </a:rPr>
              <a:t>اما تا سال 2011 موک شناخته شده نبود.</a:t>
            </a:r>
          </a:p>
          <a:p>
            <a:pPr marL="457200" indent="-457200" algn="r" rtl="1">
              <a:buFont typeface="Arial" panose="020B0604020202020204" pitchFamily="34" charset="0"/>
              <a:buChar char="•"/>
            </a:pPr>
            <a:r>
              <a:rPr lang="fa-IR" sz="2400" b="1" dirty="0">
                <a:solidFill>
                  <a:schemeClr val="bg1"/>
                </a:solidFill>
                <a:cs typeface="B Compset" panose="00000400000000000000" pitchFamily="2" charset="-78"/>
              </a:rPr>
              <a:t> دانشگاه استنفورد باعث معروفیت موک شد. </a:t>
            </a:r>
          </a:p>
          <a:p>
            <a:pPr marL="457200" indent="-457200" algn="r" rtl="1">
              <a:buFont typeface="Arial" panose="020B0604020202020204" pitchFamily="34" charset="0"/>
              <a:buChar char="•"/>
            </a:pPr>
            <a:r>
              <a:rPr lang="fa-IR" sz="2400" b="1" dirty="0">
                <a:solidFill>
                  <a:schemeClr val="bg1"/>
                </a:solidFill>
                <a:cs typeface="B Compset" panose="00000400000000000000" pitchFamily="2" charset="-78"/>
              </a:rPr>
              <a:t>در پاییز 2011 در یک دوره آموزشی آنلاین درباره هوش مصنوعی که بوسیله دو استاد استنفورد ارائه شد بیش از 160 هزار نفر از بیش از 190 کشور دنیا ثبت نام کردند. </a:t>
            </a:r>
          </a:p>
          <a:p>
            <a:pPr marL="457200" indent="-457200" algn="r" rtl="1">
              <a:buFont typeface="Arial" panose="020B0604020202020204" pitchFamily="34" charset="0"/>
              <a:buChar char="•"/>
            </a:pPr>
            <a:r>
              <a:rPr lang="fa-IR" sz="2400" b="1" dirty="0">
                <a:solidFill>
                  <a:schemeClr val="bg1"/>
                </a:solidFill>
                <a:cs typeface="B Compset" panose="00000400000000000000" pitchFamily="2" charset="-78"/>
              </a:rPr>
              <a:t>در طی یک مدت کوتاه موک ها دانشگاهیان، یادگیرندگان، صاحبان کسب و کارها، رسانه ها و عموم مردم را جذب کردند.</a:t>
            </a:r>
          </a:p>
        </p:txBody>
      </p:sp>
    </p:spTree>
    <p:extLst>
      <p:ext uri="{BB962C8B-B14F-4D97-AF65-F5344CB8AC3E}">
        <p14:creationId xmlns:p14="http://schemas.microsoft.com/office/powerpoint/2010/main" val="1768357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12192000" cy="682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179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3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58" y="-8921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8396868" y="4795024"/>
            <a:ext cx="978408" cy="484632"/>
          </a:xfrm>
          <a:prstGeom prst="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ight Arrow 3"/>
          <p:cNvSpPr/>
          <p:nvPr/>
        </p:nvSpPr>
        <p:spPr>
          <a:xfrm>
            <a:off x="8396868" y="6151756"/>
            <a:ext cx="978408" cy="484632"/>
          </a:xfrm>
          <a:prstGeom prst="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Oval 2"/>
          <p:cNvSpPr/>
          <p:nvPr/>
        </p:nvSpPr>
        <p:spPr>
          <a:xfrm>
            <a:off x="7225990" y="4795024"/>
            <a:ext cx="814039" cy="646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F0000"/>
                </a:solidFill>
                <a:effectLst>
                  <a:outerShdw blurRad="38100" dist="38100" dir="2700000" algn="tl">
                    <a:srgbClr val="000000">
                      <a:alpha val="43137"/>
                    </a:srgbClr>
                  </a:outerShdw>
                </a:effectLst>
              </a:rPr>
              <a:t>2</a:t>
            </a:r>
            <a:endParaRPr lang="en-US" b="1" dirty="0">
              <a:solidFill>
                <a:srgbClr val="FF0000"/>
              </a:solidFill>
              <a:effectLst>
                <a:outerShdw blurRad="38100" dist="38100" dir="2700000" algn="tl">
                  <a:srgbClr val="000000">
                    <a:alpha val="43137"/>
                  </a:srgbClr>
                </a:outerShdw>
              </a:effectLst>
            </a:endParaRPr>
          </a:p>
        </p:txBody>
      </p:sp>
      <p:sp>
        <p:nvSpPr>
          <p:cNvPr id="6" name="Oval 5"/>
          <p:cNvSpPr/>
          <p:nvPr/>
        </p:nvSpPr>
        <p:spPr>
          <a:xfrm>
            <a:off x="7225990" y="6248399"/>
            <a:ext cx="814039" cy="646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464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9679259" y="5586761"/>
            <a:ext cx="903248" cy="9144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3396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0415239" y="5508702"/>
            <a:ext cx="1516566" cy="52410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2616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765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425196" y="3903677"/>
            <a:ext cx="903248" cy="9144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 name="Straight Arrow Connector 3">
            <a:extLst>
              <a:ext uri="{FF2B5EF4-FFF2-40B4-BE49-F238E27FC236}">
                <a16:creationId xmlns:a16="http://schemas.microsoft.com/office/drawing/2014/main" id="{5298CE13-F91D-4DCF-B9A5-DA3BC93F4BF5}"/>
              </a:ext>
            </a:extLst>
          </p:cNvPr>
          <p:cNvCxnSpPr>
            <a:cxnSpLocks/>
          </p:cNvCxnSpPr>
          <p:nvPr/>
        </p:nvCxnSpPr>
        <p:spPr>
          <a:xfrm>
            <a:off x="6380956" y="3754422"/>
            <a:ext cx="0" cy="106365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36BE380C-38C7-4E35-9AF3-65203DDED1E9}"/>
              </a:ext>
            </a:extLst>
          </p:cNvPr>
          <p:cNvCxnSpPr>
            <a:cxnSpLocks/>
          </p:cNvCxnSpPr>
          <p:nvPr/>
        </p:nvCxnSpPr>
        <p:spPr>
          <a:xfrm>
            <a:off x="7202458" y="5584874"/>
            <a:ext cx="642425" cy="46812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8" name="Oval 7">
            <a:extLst>
              <a:ext uri="{FF2B5EF4-FFF2-40B4-BE49-F238E27FC236}">
                <a16:creationId xmlns:a16="http://schemas.microsoft.com/office/drawing/2014/main" id="{063C6E08-D5EB-4F3A-8D43-9D4E379E2518}"/>
              </a:ext>
            </a:extLst>
          </p:cNvPr>
          <p:cNvSpPr/>
          <p:nvPr/>
        </p:nvSpPr>
        <p:spPr>
          <a:xfrm>
            <a:off x="8145194" y="3559126"/>
            <a:ext cx="393894" cy="47830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436E8867-358F-415C-AFE7-9401E284C639}"/>
              </a:ext>
            </a:extLst>
          </p:cNvPr>
          <p:cNvSpPr/>
          <p:nvPr/>
        </p:nvSpPr>
        <p:spPr>
          <a:xfrm>
            <a:off x="6414670" y="3754422"/>
            <a:ext cx="393894" cy="47830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effectLst>
                  <a:outerShdw blurRad="38100" dist="38100" dir="2700000" algn="tl">
                    <a:srgbClr val="000000">
                      <a:alpha val="43137"/>
                    </a:srgbClr>
                  </a:outerShdw>
                </a:effectLst>
              </a:rPr>
              <a:t>2</a:t>
            </a:r>
            <a:endParaRPr lang="en-US" b="1" dirty="0">
              <a:solidFill>
                <a:schemeClr val="bg1"/>
              </a:solidFill>
              <a:effectLst>
                <a:outerShdw blurRad="38100" dist="38100" dir="2700000" algn="tl">
                  <a:srgbClr val="000000">
                    <a:alpha val="43137"/>
                  </a:srgbClr>
                </a:outerShdw>
              </a:effectLst>
            </a:endParaRPr>
          </a:p>
        </p:txBody>
      </p:sp>
      <p:sp>
        <p:nvSpPr>
          <p:cNvPr id="11" name="Oval 10">
            <a:extLst>
              <a:ext uri="{FF2B5EF4-FFF2-40B4-BE49-F238E27FC236}">
                <a16:creationId xmlns:a16="http://schemas.microsoft.com/office/drawing/2014/main" id="{DFA76810-854D-4930-9B5C-D84C8324C9F1}"/>
              </a:ext>
            </a:extLst>
          </p:cNvPr>
          <p:cNvSpPr/>
          <p:nvPr/>
        </p:nvSpPr>
        <p:spPr>
          <a:xfrm>
            <a:off x="6808564" y="5553486"/>
            <a:ext cx="393894" cy="47830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effectLst>
                  <a:outerShdw blurRad="38100" dist="38100" dir="2700000" algn="tl">
                    <a:srgbClr val="000000">
                      <a:alpha val="43137"/>
                    </a:srgbClr>
                  </a:outerShdw>
                </a:effectLst>
              </a:rPr>
              <a:t>3</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329961" y="5486400"/>
            <a:ext cx="1862254" cy="12154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366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BB9E3-2170-45EF-99D1-017D73C74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cxnSp>
        <p:nvCxnSpPr>
          <p:cNvPr id="5" name="Straight Arrow Connector 4">
            <a:extLst>
              <a:ext uri="{FF2B5EF4-FFF2-40B4-BE49-F238E27FC236}">
                <a16:creationId xmlns:a16="http://schemas.microsoft.com/office/drawing/2014/main" id="{0E7F1047-EB6A-47EA-90B4-D319E93AF5B8}"/>
              </a:ext>
            </a:extLst>
          </p:cNvPr>
          <p:cNvCxnSpPr/>
          <p:nvPr/>
        </p:nvCxnSpPr>
        <p:spPr>
          <a:xfrm>
            <a:off x="6865034" y="4881489"/>
            <a:ext cx="787791" cy="351693"/>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106428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B2255-AD81-4053-AC9C-86E4C7E2C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42854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ristine Stanif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3"/>
            <a:ext cx="12192000" cy="6934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80825" y="1981200"/>
            <a:ext cx="7990449" cy="3046988"/>
          </a:xfrm>
          <a:prstGeom prst="rect">
            <a:avLst/>
          </a:prstGeom>
        </p:spPr>
        <p:txBody>
          <a:bodyPr wrap="square">
            <a:spAutoFit/>
          </a:bodyPr>
          <a:lstStyle/>
          <a:p>
            <a:pPr marL="457200" indent="-457200" algn="just" rtl="1">
              <a:buFont typeface="Arial" panose="020B0604020202020204" pitchFamily="34" charset="0"/>
              <a:buChar char="•"/>
            </a:pPr>
            <a:r>
              <a:rPr lang="fa-IR" sz="2400" b="1" dirty="0">
                <a:solidFill>
                  <a:schemeClr val="bg1"/>
                </a:solidFill>
                <a:cs typeface="B Compset" panose="00000400000000000000" pitchFamily="2" charset="-78"/>
              </a:rPr>
              <a:t>بسیاری از دانشگاه های معروف دنیا مثل ام.آی.تی، هاروارد، برکلی کالیفرنیا و دانشگاه تگزاس به این حرکت پیوستند و دروسشان را در موک ها ارائه دادند. </a:t>
            </a:r>
          </a:p>
          <a:p>
            <a:pPr algn="just" rtl="1"/>
            <a:endParaRPr lang="fa-IR" sz="2400" b="1" dirty="0">
              <a:solidFill>
                <a:schemeClr val="bg1"/>
              </a:solidFill>
              <a:cs typeface="B Compset" panose="00000400000000000000" pitchFamily="2" charset="-78"/>
            </a:endParaRPr>
          </a:p>
          <a:p>
            <a:pPr marL="457200" indent="-457200" algn="just" rtl="1">
              <a:buFont typeface="Arial" panose="020B0604020202020204" pitchFamily="34" charset="0"/>
              <a:buChar char="•"/>
            </a:pPr>
            <a:r>
              <a:rPr lang="fa-IR" sz="2400" b="1" dirty="0">
                <a:solidFill>
                  <a:schemeClr val="bg1"/>
                </a:solidFill>
                <a:cs typeface="B Compset" panose="00000400000000000000" pitchFamily="2" charset="-78"/>
              </a:rPr>
              <a:t>هر سه سازمان عمده که دوره های موک را ارائه می دهند یعنی کورسرا، ایدیکس و اودسیتی در سال 2012 تأسیس شده اند. </a:t>
            </a:r>
          </a:p>
          <a:p>
            <a:pPr algn="just" rtl="1"/>
            <a:endParaRPr lang="fa-IR" sz="2400" b="1" dirty="0">
              <a:solidFill>
                <a:schemeClr val="bg1"/>
              </a:solidFill>
              <a:cs typeface="B Compset" panose="00000400000000000000" pitchFamily="2" charset="-78"/>
            </a:endParaRPr>
          </a:p>
          <a:p>
            <a:pPr marL="457200" indent="-457200" algn="just" rtl="1">
              <a:buFont typeface="Arial" panose="020B0604020202020204" pitchFamily="34" charset="0"/>
              <a:buChar char="•"/>
            </a:pPr>
            <a:r>
              <a:rPr lang="fa-IR" sz="2400" b="1" dirty="0">
                <a:solidFill>
                  <a:schemeClr val="bg1"/>
                </a:solidFill>
                <a:cs typeface="B Compset" panose="00000400000000000000" pitchFamily="2" charset="-78"/>
              </a:rPr>
              <a:t>جنبش موک در سال 2012 آنقدر فراگیر شد که روزنامه نیویورک تایمز در شماره دوم نوامبر 2012 مقاله ای با عنوان "سال موک"  منتشر کرد.</a:t>
            </a:r>
            <a:endParaRPr lang="en-US" sz="2400" b="1" dirty="0">
              <a:solidFill>
                <a:schemeClr val="bg1"/>
              </a:solidFill>
              <a:cs typeface="B Compset" panose="00000400000000000000" pitchFamily="2" charset="-78"/>
            </a:endParaRPr>
          </a:p>
        </p:txBody>
      </p:sp>
    </p:spTree>
    <p:extLst>
      <p:ext uri="{BB962C8B-B14F-4D97-AF65-F5344CB8AC3E}">
        <p14:creationId xmlns:p14="http://schemas.microsoft.com/office/powerpoint/2010/main" val="1130467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CEB4F-DB39-44DA-BDF5-37F55ADD2B42}"/>
              </a:ext>
            </a:extLst>
          </p:cNvPr>
          <p:cNvSpPr>
            <a:spLocks noGrp="1"/>
          </p:cNvSpPr>
          <p:nvPr>
            <p:ph idx="1"/>
          </p:nvPr>
        </p:nvSpPr>
        <p:spPr/>
        <p:txBody>
          <a:bodyPr>
            <a:normAutofit fontScale="92500"/>
          </a:bodyPr>
          <a:lstStyle/>
          <a:p>
            <a:pPr algn="just"/>
            <a:r>
              <a:rPr lang="fa-IR" sz="3600" dirty="0"/>
              <a:t>آدرس: تهران، خیابان مطهری، خیابان کوه نور، کوچه یکم، پلاک 4 ،واحد 3.</a:t>
            </a:r>
          </a:p>
          <a:p>
            <a:pPr algn="just"/>
            <a:r>
              <a:rPr lang="fa-IR" sz="3600" dirty="0"/>
              <a:t>تلفن 41134-021 داخلی 813 و 309 </a:t>
            </a:r>
          </a:p>
          <a:p>
            <a:pPr algn="just"/>
            <a:r>
              <a:rPr lang="fa-IR" sz="3600" dirty="0"/>
              <a:t>پست الکترونیکی : </a:t>
            </a:r>
            <a:r>
              <a:rPr lang="en-US" sz="3600" dirty="0">
                <a:solidFill>
                  <a:srgbClr val="C0000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xmlns="" val="tx"/>
                    </a:ext>
                  </a:extLst>
                </a:hlinkClick>
              </a:rPr>
              <a:t>arman@vums.ac.ir</a:t>
            </a:r>
            <a:endParaRPr lang="fa-IR" sz="3600" dirty="0">
              <a:solidFill>
                <a:srgbClr val="C00000"/>
              </a:solidFill>
              <a:effectLst>
                <a:outerShdw blurRad="38100" dist="38100" dir="2700000" algn="tl">
                  <a:srgbClr val="000000">
                    <a:alpha val="43137"/>
                  </a:srgbClr>
                </a:outerShdw>
              </a:effectLst>
            </a:endParaRPr>
          </a:p>
          <a:p>
            <a:pPr marL="0" indent="0" algn="just">
              <a:buNone/>
            </a:pPr>
            <a:endParaRPr lang="fa-IR" sz="3600" dirty="0"/>
          </a:p>
          <a:p>
            <a:pPr algn="just"/>
            <a:r>
              <a:rPr lang="fa-IR" sz="3600" dirty="0"/>
              <a:t>آدرس دانشگاه علوم پزشکی کردستان – پردیس دانشگاه – معاونت اموزشی – مرکز آموزش مجازی – رابط دبیرخانه آرمان و علوم پزشکی کردستان سرکارخانم پریسا شهبازی– داخلی : 8288 </a:t>
            </a:r>
          </a:p>
          <a:p>
            <a:pPr algn="just"/>
            <a:r>
              <a:rPr lang="fa-IR" sz="3600" dirty="0"/>
              <a:t>شماره همراه : 09188193848 – ایمیل : </a:t>
            </a:r>
            <a:r>
              <a:rPr lang="en-US" sz="3600" dirty="0"/>
              <a:t>p.hesabi@yahoo.com</a:t>
            </a:r>
          </a:p>
        </p:txBody>
      </p:sp>
      <p:sp>
        <p:nvSpPr>
          <p:cNvPr id="2" name="Title 1">
            <a:extLst>
              <a:ext uri="{FF2B5EF4-FFF2-40B4-BE49-F238E27FC236}">
                <a16:creationId xmlns:a16="http://schemas.microsoft.com/office/drawing/2014/main" id="{DC4D407C-FEF1-419D-B070-D51FC9A937D8}"/>
              </a:ext>
            </a:extLst>
          </p:cNvPr>
          <p:cNvSpPr>
            <a:spLocks noGrp="1"/>
          </p:cNvSpPr>
          <p:nvPr>
            <p:ph type="title"/>
          </p:nvPr>
        </p:nvSpPr>
        <p:spPr/>
        <p:txBody>
          <a:bodyPr/>
          <a:lstStyle/>
          <a:p>
            <a:r>
              <a:rPr lang="fa-IR" dirty="0"/>
              <a:t>راه های تماس با دبیرخانه آرمان چیست؟</a:t>
            </a:r>
            <a:endParaRPr lang="en-US" dirty="0"/>
          </a:p>
        </p:txBody>
      </p:sp>
    </p:spTree>
    <p:extLst>
      <p:ext uri="{BB962C8B-B14F-4D97-AF65-F5344CB8AC3E}">
        <p14:creationId xmlns:p14="http://schemas.microsoft.com/office/powerpoint/2010/main" val="2001429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Фотограф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243943" y="1774371"/>
            <a:ext cx="4876800" cy="206828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Koodak" panose="00000700000000000000" pitchFamily="2" charset="-78"/>
              </a:rPr>
              <a:t>ممنون از توجه اتان</a:t>
            </a:r>
          </a:p>
          <a:p>
            <a:pPr algn="ctr"/>
            <a:r>
              <a:rPr lang="fa-IR"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Koodak" panose="00000700000000000000" pitchFamily="2" charset="-78"/>
              </a:rPr>
              <a:t>خسته نباشید</a:t>
            </a:r>
            <a:endPar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Koodak" panose="00000700000000000000" pitchFamily="2" charset="-78"/>
            </a:endParaRPr>
          </a:p>
        </p:txBody>
      </p:sp>
    </p:spTree>
    <p:extLst>
      <p:ext uri="{BB962C8B-B14F-4D97-AF65-F5344CB8AC3E}">
        <p14:creationId xmlns:p14="http://schemas.microsoft.com/office/powerpoint/2010/main" val="8399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ristine Stanif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4"/>
            <a:ext cx="12192000" cy="6934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2689" y="1828800"/>
            <a:ext cx="7906043" cy="3416320"/>
          </a:xfrm>
          <a:prstGeom prst="rect">
            <a:avLst/>
          </a:prstGeom>
        </p:spPr>
        <p:txBody>
          <a:bodyPr wrap="square">
            <a:spAutoFit/>
          </a:bodyPr>
          <a:lstStyle/>
          <a:p>
            <a:pPr algn="just" rtl="1"/>
            <a:r>
              <a:rPr lang="fa-IR" sz="2400" b="1" dirty="0">
                <a:solidFill>
                  <a:schemeClr val="bg1"/>
                </a:solidFill>
                <a:cs typeface="B Compset" panose="00000400000000000000" pitchFamily="2" charset="-78"/>
              </a:rPr>
              <a:t>تا سال 2012 موک ها فقط توسط آمریکا و کانادا ایجاد می شدند</a:t>
            </a:r>
          </a:p>
          <a:p>
            <a:pPr algn="just" rtl="1"/>
            <a:r>
              <a:rPr lang="fa-IR" sz="2400" b="1" dirty="0">
                <a:solidFill>
                  <a:schemeClr val="bg1"/>
                </a:solidFill>
                <a:cs typeface="B Compset" panose="00000400000000000000" pitchFamily="2" charset="-78"/>
              </a:rPr>
              <a:t>اما از سال 2012 به بعد دانشگاههای کشورهای دیگر نظیر انگلستان و استرالیا به حرکت موک پیوستند.  </a:t>
            </a:r>
          </a:p>
          <a:p>
            <a:pPr algn="just" rtl="1"/>
            <a:r>
              <a:rPr lang="fa-IR" sz="2400" b="1" dirty="0">
                <a:solidFill>
                  <a:schemeClr val="bg1"/>
                </a:solidFill>
                <a:cs typeface="B Compset" panose="00000400000000000000" pitchFamily="2" charset="-78"/>
              </a:rPr>
              <a:t>موک انگلستان با نام </a:t>
            </a:r>
            <a:r>
              <a:rPr lang="en-US" sz="2400" b="1" dirty="0" err="1">
                <a:solidFill>
                  <a:schemeClr val="bg1"/>
                </a:solidFill>
                <a:cs typeface="B Compset" panose="00000400000000000000" pitchFamily="2" charset="-78"/>
              </a:rPr>
              <a:t>FutureLearn</a:t>
            </a:r>
            <a:endParaRPr lang="fa-IR" sz="2400" b="1" dirty="0">
              <a:solidFill>
                <a:schemeClr val="bg1"/>
              </a:solidFill>
              <a:cs typeface="B Compset" panose="00000400000000000000" pitchFamily="2" charset="-78"/>
            </a:endParaRPr>
          </a:p>
          <a:p>
            <a:pPr algn="just" rtl="1"/>
            <a:r>
              <a:rPr lang="fa-IR" sz="2400" b="1" dirty="0">
                <a:solidFill>
                  <a:schemeClr val="bg1"/>
                </a:solidFill>
                <a:cs typeface="B Compset" panose="00000400000000000000" pitchFamily="2" charset="-78"/>
              </a:rPr>
              <a:t>در ابتدا موک ها فقط به زبان انگلیسی بودند اما اکنون موک هایی به زبانهای چینی و عربی و اسپانیایی و فرانسه هم وجود دارند. </a:t>
            </a:r>
          </a:p>
          <a:p>
            <a:pPr algn="just" rtl="1"/>
            <a:r>
              <a:rPr lang="fa-IR" sz="2400" b="1" dirty="0">
                <a:solidFill>
                  <a:schemeClr val="bg1"/>
                </a:solidFill>
                <a:cs typeface="B Compset" panose="00000400000000000000" pitchFamily="2" charset="-78"/>
              </a:rPr>
              <a:t>موک اسپانیایی با نام </a:t>
            </a:r>
            <a:r>
              <a:rPr lang="en-US" sz="2400" b="1" dirty="0" err="1">
                <a:solidFill>
                  <a:schemeClr val="bg1"/>
                </a:solidFill>
                <a:cs typeface="B Compset" panose="00000400000000000000" pitchFamily="2" charset="-78"/>
              </a:rPr>
              <a:t>MiriadaX</a:t>
            </a:r>
            <a:endParaRPr lang="fa-IR" sz="2400" b="1" dirty="0">
              <a:solidFill>
                <a:schemeClr val="bg1"/>
              </a:solidFill>
              <a:cs typeface="B Compset" panose="00000400000000000000" pitchFamily="2" charset="-78"/>
            </a:endParaRPr>
          </a:p>
          <a:p>
            <a:pPr algn="just" rtl="1"/>
            <a:r>
              <a:rPr lang="fa-IR" sz="2400" b="1" dirty="0">
                <a:solidFill>
                  <a:schemeClr val="bg1"/>
                </a:solidFill>
                <a:cs typeface="B Compset" panose="00000400000000000000" pitchFamily="2" charset="-78"/>
              </a:rPr>
              <a:t> موک عربی با عنوان </a:t>
            </a:r>
            <a:r>
              <a:rPr lang="en-US" sz="2400" b="1" dirty="0" err="1">
                <a:solidFill>
                  <a:schemeClr val="bg1"/>
                </a:solidFill>
                <a:cs typeface="B Compset" panose="00000400000000000000" pitchFamily="2" charset="-78"/>
              </a:rPr>
              <a:t>Rawq</a:t>
            </a:r>
            <a:r>
              <a:rPr lang="en-US" sz="2400" b="1" dirty="0">
                <a:solidFill>
                  <a:schemeClr val="bg1"/>
                </a:solidFill>
                <a:cs typeface="B Compset" panose="00000400000000000000" pitchFamily="2" charset="-78"/>
              </a:rPr>
              <a:t> </a:t>
            </a:r>
            <a:endParaRPr lang="fa-IR" sz="2400" b="1" dirty="0">
              <a:solidFill>
                <a:schemeClr val="bg1"/>
              </a:solidFill>
              <a:cs typeface="B Compset" panose="00000400000000000000" pitchFamily="2" charset="-78"/>
            </a:endParaRPr>
          </a:p>
          <a:p>
            <a:pPr algn="just" rtl="1"/>
            <a:r>
              <a:rPr lang="fa-IR" sz="2400" b="1" dirty="0">
                <a:solidFill>
                  <a:schemeClr val="bg1"/>
                </a:solidFill>
                <a:cs typeface="B Compset" panose="00000400000000000000" pitchFamily="2" charset="-78"/>
              </a:rPr>
              <a:t>موک چینی با عنوان </a:t>
            </a:r>
            <a:r>
              <a:rPr lang="en-US" sz="2400" b="1" dirty="0" err="1">
                <a:solidFill>
                  <a:schemeClr val="bg1"/>
                </a:solidFill>
                <a:cs typeface="B Compset" panose="00000400000000000000" pitchFamily="2" charset="-78"/>
              </a:rPr>
              <a:t>XuetangX</a:t>
            </a:r>
            <a:endParaRPr lang="fa-IR" sz="2400" b="1" dirty="0">
              <a:solidFill>
                <a:schemeClr val="bg1"/>
              </a:solidFill>
              <a:cs typeface="B Compset" panose="00000400000000000000" pitchFamily="2" charset="-78"/>
            </a:endParaRPr>
          </a:p>
        </p:txBody>
      </p:sp>
    </p:spTree>
    <p:extLst>
      <p:ext uri="{BB962C8B-B14F-4D97-AF65-F5344CB8AC3E}">
        <p14:creationId xmlns:p14="http://schemas.microsoft.com/office/powerpoint/2010/main" val="41307868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1038</TotalTime>
  <Words>3480</Words>
  <Application>Microsoft Office PowerPoint</Application>
  <PresentationFormat>Widescreen</PresentationFormat>
  <Paragraphs>210</Paragraphs>
  <Slides>81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81</vt:i4>
      </vt:variant>
    </vt:vector>
  </HeadingPairs>
  <TitlesOfParts>
    <vt:vector size="96" baseType="lpstr">
      <vt:lpstr>arial</vt:lpstr>
      <vt:lpstr>arial</vt:lpstr>
      <vt:lpstr>B Compset</vt:lpstr>
      <vt:lpstr>B Koodak</vt:lpstr>
      <vt:lpstr>B Nazanin</vt:lpstr>
      <vt:lpstr>B Titr</vt:lpstr>
      <vt:lpstr>Calibri</vt:lpstr>
      <vt:lpstr>Constantia</vt:lpstr>
      <vt:lpstr>Google Sans</vt:lpstr>
      <vt:lpstr>Irsans</vt:lpstr>
      <vt:lpstr>Tahoma</vt:lpstr>
      <vt:lpstr>Times New Roman</vt:lpstr>
      <vt:lpstr>Traditional Arabic</vt:lpstr>
      <vt:lpstr>Wingdings 2</vt:lpstr>
      <vt:lpstr>Paper</vt:lpstr>
      <vt:lpstr>بسم الله الرحمن الرحیم</vt:lpstr>
      <vt:lpstr>دانشگاه علوم پزشکی مجازی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MOOCs</vt:lpstr>
      <vt:lpstr>PowerPoint Presentation</vt:lpstr>
      <vt:lpstr>آرمان چیست؟</vt:lpstr>
      <vt:lpstr>آرمان هر دو نوع مخاطب دانشگاهی و عموم مردم را پوشش داده و سه نوع آموزش ارائه می دهد:</vt:lpstr>
      <vt:lpstr>PowerPoint Presentation</vt:lpstr>
      <vt:lpstr>PowerPoint Presentation</vt:lpstr>
      <vt:lpstr>PowerPoint Presentation</vt:lpstr>
      <vt:lpstr>" آرمانی بیاموزیم" چون می خواهیم:</vt:lpstr>
      <vt:lpstr>آموزه چیست؟</vt:lpstr>
      <vt:lpstr>برای تولید آموزه چه باید کرد؟</vt:lpstr>
      <vt:lpstr>PowerPoint Presentation</vt:lpstr>
      <vt:lpstr>چه مواردی باید به دبیرخانه آرمان تحویل داده شوند؟ </vt:lpstr>
      <vt:lpstr>چک لیست آماده سازی مطلب برای ارائه به عنوان آموزه آرمان</vt:lpstr>
      <vt:lpstr>قبل از ضبط و تولید محتوا:</vt:lpstr>
      <vt:lpstr>PowerPoint Presentation</vt:lpstr>
      <vt:lpstr>PowerPoint Presentation</vt:lpstr>
      <vt:lpstr>PowerPoint Presentation</vt:lpstr>
      <vt:lpstr>PowerPoint Presentation</vt:lpstr>
      <vt:lpstr>حین ضبط و تولید محتوا:</vt:lpstr>
      <vt:lpstr>PowerPoint Presentation</vt:lpstr>
      <vt:lpstr>بعد ضبط و تولید محتوا:</vt:lpstr>
      <vt:lpstr>محتویات فرم پیوست شماره 2</vt:lpstr>
      <vt:lpstr>PowerPoint Presentation</vt:lpstr>
      <vt:lpstr>PowerPoint Presentation</vt:lpstr>
      <vt:lpstr>PowerPoint Presentation</vt:lpstr>
      <vt:lpstr>فرم تایید رعایت مالکیت معنوی و موافقت با کپی رایت</vt:lpstr>
      <vt:lpstr>خط مشی و مقررات آرمان</vt:lpstr>
      <vt:lpstr>مقررات رفتار در آرمان</vt:lpstr>
      <vt:lpstr>PowerPoint Presentation</vt:lpstr>
      <vt:lpstr>لیست موارد ممنوعه :</vt:lpstr>
      <vt:lpstr>حساب های کاربری و دسترسی ها</vt:lpstr>
      <vt:lpstr>حقوق شما در استفاده از آرمان</vt:lpstr>
      <vt:lpstr>پست های کاربران</vt:lpstr>
      <vt:lpstr>گواهینامه پایان دوره</vt:lpstr>
      <vt:lpstr>علائم تجاری</vt:lpstr>
      <vt:lpstr>قانون کپی رایت</vt:lpstr>
      <vt:lpstr>محدودیت های تعهد</vt:lpstr>
      <vt:lpstr>عدم مسئولیت در قبال پست های کاربران</vt:lpstr>
      <vt:lpstr>مقررات فسخ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 های تماس با دبیرخانه آرمان چیست؟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EleComp</dc:creator>
  <cp:lastModifiedBy>karen</cp:lastModifiedBy>
  <cp:revision>65</cp:revision>
  <dcterms:created xsi:type="dcterms:W3CDTF">2020-09-13T05:09:57Z</dcterms:created>
  <dcterms:modified xsi:type="dcterms:W3CDTF">2021-10-16T06:36:05Z</dcterms:modified>
</cp:coreProperties>
</file>